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2" r:id="rId5"/>
    <p:sldId id="259" r:id="rId6"/>
    <p:sldId id="260" r:id="rId7"/>
    <p:sldId id="261" r:id="rId8"/>
    <p:sldId id="264" r:id="rId9"/>
    <p:sldId id="263" r:id="rId10"/>
    <p:sldId id="265" r:id="rId11"/>
    <p:sldId id="266" r:id="rId12"/>
    <p:sldId id="289" r:id="rId13"/>
    <p:sldId id="290" r:id="rId14"/>
    <p:sldId id="267" r:id="rId15"/>
    <p:sldId id="268" r:id="rId16"/>
    <p:sldId id="269" r:id="rId17"/>
    <p:sldId id="270" r:id="rId18"/>
    <p:sldId id="271" r:id="rId19"/>
    <p:sldId id="291" r:id="rId20"/>
    <p:sldId id="272" r:id="rId21"/>
    <p:sldId id="273" r:id="rId22"/>
    <p:sldId id="274" r:id="rId23"/>
    <p:sldId id="275" r:id="rId24"/>
    <p:sldId id="292" r:id="rId25"/>
    <p:sldId id="293" r:id="rId26"/>
    <p:sldId id="296" r:id="rId27"/>
    <p:sldId id="294" r:id="rId28"/>
    <p:sldId id="300" r:id="rId29"/>
    <p:sldId id="295" r:id="rId30"/>
    <p:sldId id="297" r:id="rId31"/>
    <p:sldId id="298" r:id="rId32"/>
    <p:sldId id="299" r:id="rId33"/>
    <p:sldId id="276" r:id="rId34"/>
    <p:sldId id="277" r:id="rId35"/>
    <p:sldId id="278" r:id="rId36"/>
    <p:sldId id="279" r:id="rId37"/>
    <p:sldId id="280" r:id="rId38"/>
    <p:sldId id="281" r:id="rId39"/>
    <p:sldId id="282" r:id="rId40"/>
    <p:sldId id="283" r:id="rId41"/>
    <p:sldId id="284" r:id="rId42"/>
    <p:sldId id="285" r:id="rId43"/>
    <p:sldId id="286" r:id="rId44"/>
    <p:sldId id="287" r:id="rId45"/>
    <p:sldId id="288" r:id="rId46"/>
    <p:sldId id="301" r:id="rId47"/>
    <p:sldId id="302" r:id="rId4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32" d="100"/>
          <a:sy n="32" d="100"/>
        </p:scale>
        <p:origin x="-1325"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ACF59BC-8C1B-4747-AE9E-BC8B5F5903D4}" type="datetimeFigureOut">
              <a:rPr lang="he-IL" smtClean="0"/>
              <a:pPr/>
              <a:t>כ"ד/שבט/תשע"ו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86273BE-2D5F-45D1-8193-05D9AA0F59D0}" type="slidenum">
              <a:rPr lang="he-IL" smtClean="0"/>
              <a:pPr/>
              <a:t>‹#›</a:t>
            </a:fld>
            <a:endParaRPr lang="he-IL"/>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CF59BC-8C1B-4747-AE9E-BC8B5F5903D4}" type="datetimeFigureOut">
              <a:rPr lang="he-IL" smtClean="0"/>
              <a:pPr/>
              <a:t>כ"ד/שבט/תשע"ו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86273BE-2D5F-45D1-8193-05D9AA0F59D0}"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CF59BC-8C1B-4747-AE9E-BC8B5F5903D4}" type="datetimeFigureOut">
              <a:rPr lang="he-IL" smtClean="0"/>
              <a:pPr/>
              <a:t>כ"ד/שבט/תשע"ו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86273BE-2D5F-45D1-8193-05D9AA0F59D0}"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CF59BC-8C1B-4747-AE9E-BC8B5F5903D4}" type="datetimeFigureOut">
              <a:rPr lang="he-IL" smtClean="0"/>
              <a:pPr/>
              <a:t>כ"ד/שבט/תשע"ו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86273BE-2D5F-45D1-8193-05D9AA0F59D0}"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CF59BC-8C1B-4747-AE9E-BC8B5F5903D4}" type="datetimeFigureOut">
              <a:rPr lang="he-IL" smtClean="0"/>
              <a:pPr/>
              <a:t>כ"ד/שבט/תשע"ו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86273BE-2D5F-45D1-8193-05D9AA0F59D0}" type="slidenum">
              <a:rPr lang="he-IL" smtClean="0"/>
              <a:pPr/>
              <a:t>‹#›</a:t>
            </a:fld>
            <a:endParaRPr lang="he-IL"/>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CF59BC-8C1B-4747-AE9E-BC8B5F5903D4}" type="datetimeFigureOut">
              <a:rPr lang="he-IL" smtClean="0"/>
              <a:pPr/>
              <a:t>כ"ד/שבט/תשע"ו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86273BE-2D5F-45D1-8193-05D9AA0F59D0}"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CF59BC-8C1B-4747-AE9E-BC8B5F5903D4}" type="datetimeFigureOut">
              <a:rPr lang="he-IL" smtClean="0"/>
              <a:pPr/>
              <a:t>כ"ד/שבט/תשע"ו</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A86273BE-2D5F-45D1-8193-05D9AA0F59D0}" type="slidenum">
              <a:rPr lang="he-IL" smtClean="0"/>
              <a:pPr/>
              <a:t>‹#›</a:t>
            </a:fld>
            <a:endParaRPr lang="he-IL"/>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CF59BC-8C1B-4747-AE9E-BC8B5F5903D4}" type="datetimeFigureOut">
              <a:rPr lang="he-IL" smtClean="0"/>
              <a:pPr/>
              <a:t>כ"ד/שבט/תשע"ו</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A86273BE-2D5F-45D1-8193-05D9AA0F59D0}"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CF59BC-8C1B-4747-AE9E-BC8B5F5903D4}" type="datetimeFigureOut">
              <a:rPr lang="he-IL" smtClean="0"/>
              <a:pPr/>
              <a:t>כ"ד/שבט/תשע"ו</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A86273BE-2D5F-45D1-8193-05D9AA0F59D0}"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CF59BC-8C1B-4747-AE9E-BC8B5F5903D4}" type="datetimeFigureOut">
              <a:rPr lang="he-IL" smtClean="0"/>
              <a:pPr/>
              <a:t>כ"ד/שבט/תשע"ו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86273BE-2D5F-45D1-8193-05D9AA0F59D0}" type="slidenum">
              <a:rPr lang="he-IL" smtClean="0"/>
              <a:pPr/>
              <a:t>‹#›</a:t>
            </a:fld>
            <a:endParaRPr lang="he-IL"/>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CF59BC-8C1B-4747-AE9E-BC8B5F5903D4}" type="datetimeFigureOut">
              <a:rPr lang="he-IL" smtClean="0"/>
              <a:pPr/>
              <a:t>כ"ד/שבט/תשע"ו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86273BE-2D5F-45D1-8193-05D9AA0F59D0}"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0ACF59BC-8C1B-4747-AE9E-BC8B5F5903D4}" type="datetimeFigureOut">
              <a:rPr lang="he-IL" smtClean="0"/>
              <a:pPr/>
              <a:t>כ"ד/שבט/תשע"ו</a:t>
            </a:fld>
            <a:endParaRPr lang="he-IL"/>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he-IL"/>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A86273BE-2D5F-45D1-8193-05D9AA0F59D0}" type="slidenum">
              <a:rPr lang="he-IL" smtClean="0"/>
              <a:pPr/>
              <a:t>‹#›</a:t>
            </a:fld>
            <a:endParaRPr lang="he-IL"/>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r" defTabSz="914400" rtl="1"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r" defTabSz="914400" rtl="1"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r" defTabSz="914400" rtl="1"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e-IL" dirty="0" smtClean="0"/>
              <a:t>המשגת מקרה</a:t>
            </a:r>
            <a:endParaRPr lang="he-IL" dirty="0"/>
          </a:p>
        </p:txBody>
      </p:sp>
      <p:sp>
        <p:nvSpPr>
          <p:cNvPr id="3" name="Subtitle 2"/>
          <p:cNvSpPr>
            <a:spLocks noGrp="1"/>
          </p:cNvSpPr>
          <p:nvPr>
            <p:ph type="subTitle" idx="1"/>
          </p:nvPr>
        </p:nvSpPr>
        <p:spPr/>
        <p:txBody>
          <a:bodyPr>
            <a:normAutofit fontScale="55000" lnSpcReduction="20000"/>
          </a:bodyPr>
          <a:lstStyle/>
          <a:p>
            <a:pPr algn="ctr"/>
            <a:r>
              <a:rPr lang="he-IL" dirty="0" smtClean="0"/>
              <a:t>רונית </a:t>
            </a:r>
            <a:r>
              <a:rPr lang="he-IL" dirty="0" err="1" smtClean="0"/>
              <a:t>חיימוב</a:t>
            </a:r>
            <a:r>
              <a:rPr lang="he-IL" dirty="0" smtClean="0"/>
              <a:t> זילברמן</a:t>
            </a:r>
          </a:p>
          <a:p>
            <a:pPr algn="ctr"/>
            <a:r>
              <a:rPr lang="he-IL" dirty="0" smtClean="0"/>
              <a:t>עובדת סוציאלית, פסיכותרפיסטית, מטפלת באמצעות </a:t>
            </a:r>
            <a:r>
              <a:rPr lang="en-US" dirty="0" smtClean="0"/>
              <a:t>NLP</a:t>
            </a:r>
            <a:r>
              <a:rPr lang="he-IL" dirty="0" smtClean="0"/>
              <a:t> ודמיון מודרך</a:t>
            </a:r>
          </a:p>
          <a:p>
            <a:pPr algn="ctr"/>
            <a:r>
              <a:rPr lang="he-IL" dirty="0" smtClean="0"/>
              <a:t>אתר: </a:t>
            </a:r>
            <a:r>
              <a:rPr lang="en-US" dirty="0" smtClean="0"/>
              <a:t>breakthroughnlp.co.il</a:t>
            </a:r>
          </a:p>
          <a:p>
            <a:pPr algn="ctr"/>
            <a:r>
              <a:rPr lang="he-IL" smtClean="0"/>
              <a:t>טל: 0523634674</a:t>
            </a:r>
          </a:p>
          <a:p>
            <a:pPr algn="ctr"/>
            <a:endParaRPr lang="he-IL" dirty="0"/>
          </a:p>
        </p:txBody>
      </p:sp>
    </p:spTree>
    <p:extLst>
      <p:ext uri="{BB962C8B-B14F-4D97-AF65-F5344CB8AC3E}">
        <p14:creationId xmlns:p14="http://schemas.microsoft.com/office/powerpoint/2010/main" val="136499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
                                        <p:tgtEl>
                                          <p:spTgt spid="3">
                                            <p:txEl>
                                              <p:pRg st="1" end="1"/>
                                            </p:txEl>
                                          </p:spTgt>
                                        </p:tgtEl>
                                      </p:cBhvr>
                                    </p:animEffect>
                                    <p:anim calcmode="lin" valueType="num">
                                      <p:cBhvr>
                                        <p:cTn id="17"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
                                        <p:tgtEl>
                                          <p:spTgt spid="3">
                                            <p:txEl>
                                              <p:pRg st="2" end="2"/>
                                            </p:txEl>
                                          </p:spTgt>
                                        </p:tgtEl>
                                      </p:cBhvr>
                                    </p:animEffect>
                                    <p:anim calcmode="lin" valueType="num">
                                      <p:cBhvr>
                                        <p:cTn id="26"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
                                        <p:tgtEl>
                                          <p:spTgt spid="3">
                                            <p:txEl>
                                              <p:pRg st="3" end="3"/>
                                            </p:txEl>
                                          </p:spTgt>
                                        </p:tgtEl>
                                      </p:cBhvr>
                                    </p:animEffect>
                                    <p:anim calcmode="lin" valueType="num">
                                      <p:cBhvr>
                                        <p:cTn id="35" dur="4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4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6301207" y="-4495770"/>
            <a:ext cx="14977664" cy="9448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457200" algn="l"/>
              </a:tabLst>
            </a:pPr>
            <a:endPar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457200" algn="l"/>
              </a:tabLst>
            </a:pPr>
            <a:endParaRPr lang="he-IL" sz="3200" dirty="0">
              <a:latin typeface="Arial" pitchFamily="34" charset="0"/>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457200" algn="l"/>
              </a:tabLst>
            </a:pPr>
            <a:endPar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457200" algn="l"/>
              </a:tabLst>
            </a:pPr>
            <a:endParaRPr lang="he-IL" sz="3200" dirty="0">
              <a:latin typeface="Arial" pitchFamily="34" charset="0"/>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457200" algn="l"/>
              </a:tabLst>
            </a:pPr>
            <a:endPar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457200" algn="l"/>
              </a:tabLst>
            </a:pPr>
            <a:endParaRPr lang="he-IL" sz="3200" dirty="0">
              <a:latin typeface="Arial" pitchFamily="34" charset="0"/>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457200" algn="l"/>
              </a:tabLst>
            </a:pPr>
            <a:endPar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457200" algn="l"/>
              </a:tabLst>
            </a:pPr>
            <a:endParaRPr kumimoji="0" lang="he-IL" sz="3200" b="1" i="0" u="none" strike="noStrike" cap="none" normalizeH="0" baseline="0" dirty="0" smtClean="0">
              <a:ln>
                <a:noFill/>
              </a:ln>
              <a:solidFill>
                <a:schemeClr val="tx1"/>
              </a:solidFill>
              <a:effectLst/>
              <a:latin typeface="Arial" pitchFamily="34" charset="0"/>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457200" algn="l"/>
              </a:tabLst>
            </a:pPr>
            <a:endParaRPr lang="he-IL" sz="3200" b="1" dirty="0">
              <a:latin typeface="Arial" pitchFamily="34" charset="0"/>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457200" algn="l"/>
              </a:tabLst>
            </a:pPr>
            <a:r>
              <a:rPr kumimoji="0" lang="he-IL" sz="3200" b="1" i="0" u="none" strike="noStrike" cap="none" normalizeH="0" baseline="0" dirty="0" smtClean="0">
                <a:ln>
                  <a:noFill/>
                </a:ln>
                <a:solidFill>
                  <a:schemeClr val="tx1"/>
                </a:solidFill>
                <a:effectLst/>
                <a:latin typeface="Arial" pitchFamily="34" charset="0"/>
                <a:ea typeface="Times New Roman" pitchFamily="18" charset="0"/>
                <a:cs typeface="David" pitchFamily="34" charset="-79"/>
              </a:rPr>
              <a:t>היפוכונדריה עפ"י</a:t>
            </a:r>
            <a:r>
              <a:rPr kumimoji="0" lang="he-IL" sz="3200" b="1" i="0" u="none" strike="noStrike" cap="none" normalizeH="0" dirty="0" smtClean="0">
                <a:ln>
                  <a:noFill/>
                </a:ln>
                <a:solidFill>
                  <a:schemeClr val="tx1"/>
                </a:solidFill>
                <a:effectLst/>
                <a:latin typeface="Arial" pitchFamily="34" charset="0"/>
                <a:ea typeface="Times New Roman" pitchFamily="18" charset="0"/>
                <a:cs typeface="David" pitchFamily="34" charset="-79"/>
              </a:rPr>
              <a:t> </a:t>
            </a:r>
            <a:r>
              <a:rPr kumimoji="0" lang="en-US" sz="3200" b="1" i="0" u="none" strike="noStrike" cap="none" normalizeH="0" dirty="0" smtClean="0">
                <a:ln>
                  <a:noFill/>
                </a:ln>
                <a:solidFill>
                  <a:schemeClr val="tx1"/>
                </a:solidFill>
                <a:effectLst/>
                <a:latin typeface="Arial" pitchFamily="34" charset="0"/>
                <a:ea typeface="Times New Roman" pitchFamily="18" charset="0"/>
                <a:cs typeface="David" pitchFamily="34" charset="-79"/>
              </a:rPr>
              <a:t>DSM</a:t>
            </a:r>
            <a:r>
              <a:rPr kumimoji="0" lang="en-US" sz="3200" b="0" i="0" u="none" strike="noStrike" cap="none" normalizeH="0" dirty="0" smtClean="0">
                <a:ln>
                  <a:noFill/>
                </a:ln>
                <a:solidFill>
                  <a:schemeClr val="tx1"/>
                </a:solidFill>
                <a:effectLst/>
                <a:latin typeface="Arial" pitchFamily="34" charset="0"/>
                <a:ea typeface="Times New Roman" pitchFamily="18" charset="0"/>
                <a:cs typeface="David" pitchFamily="34" charset="-79"/>
              </a:rPr>
              <a:t> </a:t>
            </a:r>
            <a:r>
              <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rPr>
              <a:t>: </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Char char="•"/>
              <a:tabLst>
                <a:tab pos="457200" algn="l"/>
              </a:tabLst>
            </a:pPr>
            <a:r>
              <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rPr>
              <a:t>היות האדם מוטרד או מפוחד מהרעיון שהוא סובל</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Char char="•"/>
              <a:tabLst>
                <a:tab pos="457200" algn="l"/>
              </a:tabLst>
            </a:pPr>
            <a:r>
              <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rPr>
              <a:t> ממחלה רצינית, על בסיס פירוש מוטעה של תסמינים </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Char char="•"/>
              <a:tabLst>
                <a:tab pos="457200" algn="l"/>
              </a:tabLst>
            </a:pPr>
            <a:r>
              <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rPr>
              <a:t>גופניים.</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Char char="•"/>
              <a:tabLst>
                <a:tab pos="457200" algn="l"/>
              </a:tabLst>
            </a:pPr>
            <a:r>
              <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rPr>
              <a:t>הדאגה ממשיכה למרות שהממצאים הרפואיים תקינים.</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endParaRPr>
          </a:p>
          <a:p>
            <a:pPr lvl="0" algn="just" eaLnBrk="0" fontAlgn="base" hangingPunct="0">
              <a:spcBef>
                <a:spcPct val="0"/>
              </a:spcBef>
              <a:spcAft>
                <a:spcPct val="0"/>
              </a:spcAft>
              <a:buFontTx/>
              <a:buChar char="•"/>
              <a:tabLst>
                <a:tab pos="457200" algn="l"/>
              </a:tabLst>
            </a:pPr>
            <a:r>
              <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rPr>
              <a:t>הדאגה גורמת למצוקה קלינית משמעותית או </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endParaRPr>
          </a:p>
          <a:p>
            <a:pPr lvl="0" algn="just" eaLnBrk="0" fontAlgn="base" hangingPunct="0">
              <a:spcBef>
                <a:spcPct val="0"/>
              </a:spcBef>
              <a:spcAft>
                <a:spcPct val="0"/>
              </a:spcAft>
              <a:buFontTx/>
              <a:buChar char="•"/>
              <a:tabLst>
                <a:tab pos="457200" algn="l"/>
              </a:tabLst>
            </a:pPr>
            <a:r>
              <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rPr>
              <a:t>הגבלת התפקוד החברתי, התעסוקתי או כול תפקוד חיוני </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endParaRPr>
          </a:p>
          <a:p>
            <a:pPr lvl="0" algn="just" eaLnBrk="0" fontAlgn="base" hangingPunct="0">
              <a:spcBef>
                <a:spcPct val="0"/>
              </a:spcBef>
              <a:spcAft>
                <a:spcPct val="0"/>
              </a:spcAft>
              <a:buFontTx/>
              <a:buChar char="•"/>
              <a:tabLst>
                <a:tab pos="457200" algn="l"/>
              </a:tabLst>
            </a:pPr>
            <a:r>
              <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rPr>
              <a:t>אחר.</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just" eaLnBrk="0" fontAlgn="base" hangingPunct="0">
              <a:spcBef>
                <a:spcPct val="0"/>
              </a:spcBef>
              <a:spcAft>
                <a:spcPct val="0"/>
              </a:spcAft>
              <a:buFontTx/>
              <a:buChar char="•"/>
              <a:tabLst>
                <a:tab pos="457200" algn="l"/>
              </a:tabLst>
            </a:pPr>
            <a:r>
              <a:rPr kumimoji="0" lang="he-IL" sz="3200" b="0" i="0" u="none" strike="noStrike" cap="none" normalizeH="0" baseline="0" dirty="0" smtClean="0">
                <a:ln>
                  <a:noFill/>
                </a:ln>
                <a:solidFill>
                  <a:schemeClr val="tx1"/>
                </a:solidFill>
                <a:effectLst/>
                <a:latin typeface="Arial" pitchFamily="34" charset="0"/>
                <a:ea typeface="Times New Roman" pitchFamily="18" charset="0"/>
                <a:cs typeface="David" pitchFamily="34" charset="-79"/>
              </a:rPr>
              <a:t>ההפרעה נמשכת שישה חודשים לפחות.</a:t>
            </a:r>
            <a:endParaRPr kumimoji="0" lang="he-IL"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Char char="•"/>
              <a:tabLst>
                <a:tab pos="457200" algn="l"/>
              </a:tabLst>
            </a:pP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2161102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196752"/>
            <a:ext cx="7776865" cy="5016758"/>
          </a:xfrm>
          <a:prstGeom prst="rect">
            <a:avLst/>
          </a:prstGeom>
        </p:spPr>
        <p:txBody>
          <a:bodyPr wrap="square">
            <a:spAutoFit/>
          </a:bodyPr>
          <a:lstStyle/>
          <a:p>
            <a:r>
              <a:rPr lang="he-IL" sz="3200" b="1" dirty="0"/>
              <a:t>המשגת המקרה על פי המודל של ג'ודי </a:t>
            </a:r>
            <a:r>
              <a:rPr lang="he-IL" sz="3200" b="1" dirty="0" smtClean="0"/>
              <a:t>בק: </a:t>
            </a:r>
          </a:p>
          <a:p>
            <a:pPr lvl="0"/>
            <a:r>
              <a:rPr lang="he-IL" sz="3200" dirty="0"/>
              <a:t>כאמור כאשר היה ילד קטן דודו חלה במחלת האיידס לאחר שנדבק מעירוי דם מזוהם. א. מציין יחסים מאוד חמים ומשמעותיים עם הדוד בתקופה שחי איתם, וזוכר את השיחות הפתוחות והמכוונות עמו. </a:t>
            </a:r>
            <a:endParaRPr lang="en-US" sz="3200" dirty="0"/>
          </a:p>
          <a:p>
            <a:r>
              <a:rPr lang="he-IL" sz="3200" u="sng" dirty="0"/>
              <a:t>אמונות הליבה:</a:t>
            </a:r>
            <a:endParaRPr lang="en-US" sz="3200" dirty="0"/>
          </a:p>
          <a:p>
            <a:r>
              <a:rPr lang="he-IL" sz="3200" dirty="0"/>
              <a:t>א.-  מקיים 2 אמונות ליבה עיקריים:</a:t>
            </a:r>
            <a:endParaRPr lang="en-US" sz="3200" dirty="0"/>
          </a:p>
          <a:p>
            <a:r>
              <a:rPr lang="he-IL" sz="3200" dirty="0"/>
              <a:t>1. " אני לא קומפטונטי, בעל חוסר מסוגלות"</a:t>
            </a:r>
            <a:endParaRPr lang="en-US" sz="3200" dirty="0"/>
          </a:p>
          <a:p>
            <a:r>
              <a:rPr lang="he-IL" sz="3200" dirty="0"/>
              <a:t>2. " העולם מקום מסוכן וניתן להיפגע בקלות".</a:t>
            </a:r>
            <a:endParaRPr lang="en-US" sz="3200" dirty="0"/>
          </a:p>
          <a:p>
            <a:endParaRPr lang="he-IL" sz="3200" dirty="0"/>
          </a:p>
        </p:txBody>
      </p:sp>
    </p:spTree>
    <p:extLst>
      <p:ext uri="{BB962C8B-B14F-4D97-AF65-F5344CB8AC3E}">
        <p14:creationId xmlns:p14="http://schemas.microsoft.com/office/powerpoint/2010/main" val="2583670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979708" y="476672"/>
          <a:ext cx="5029461" cy="6287336"/>
        </p:xfrm>
        <a:graphic>
          <a:graphicData uri="http://schemas.openxmlformats.org/drawingml/2006/table">
            <a:tbl>
              <a:tblPr/>
              <a:tblGrid>
                <a:gridCol w="254551"/>
                <a:gridCol w="385174"/>
                <a:gridCol w="101695"/>
                <a:gridCol w="101695"/>
                <a:gridCol w="101695"/>
                <a:gridCol w="803842"/>
                <a:gridCol w="401921"/>
                <a:gridCol w="803842"/>
                <a:gridCol w="101695"/>
                <a:gridCol w="101695"/>
                <a:gridCol w="101695"/>
                <a:gridCol w="101695"/>
                <a:gridCol w="803842"/>
                <a:gridCol w="101695"/>
                <a:gridCol w="101695"/>
                <a:gridCol w="101695"/>
                <a:gridCol w="385174"/>
                <a:gridCol w="174165"/>
              </a:tblGrid>
              <a:tr h="462190">
                <a:tc gridSpan="3">
                  <a:txBody>
                    <a:bodyPr/>
                    <a:lstStyle/>
                    <a:p>
                      <a:pPr>
                        <a:lnSpc>
                          <a:spcPct val="115000"/>
                        </a:lnSpc>
                        <a:spcAft>
                          <a:spcPts val="0"/>
                        </a:spcAft>
                      </a:pPr>
                      <a:endParaRPr lang="en-US" sz="900" dirty="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gridSpan="12">
                  <a:txBody>
                    <a:bodyPr/>
                    <a:lstStyle/>
                    <a:p>
                      <a:pPr algn="ctr">
                        <a:lnSpc>
                          <a:spcPct val="115000"/>
                        </a:lnSpc>
                        <a:spcAft>
                          <a:spcPts val="0"/>
                        </a:spcAft>
                      </a:pPr>
                      <a:r>
                        <a:rPr lang="en-US" sz="900" dirty="0">
                          <a:latin typeface="Times New Roman"/>
                          <a:ea typeface="Times New Roman"/>
                          <a:cs typeface="Times New Roman"/>
                        </a:rPr>
                        <a:t>RELEVANT CHILDHOOD DATA</a:t>
                      </a:r>
                    </a:p>
                    <a:p>
                      <a:pPr algn="ctr">
                        <a:lnSpc>
                          <a:spcPct val="115000"/>
                        </a:lnSpc>
                        <a:spcAft>
                          <a:spcPts val="0"/>
                        </a:spcAft>
                      </a:pPr>
                      <a:r>
                        <a:rPr lang="en-US" sz="900" dirty="0" smtClean="0">
                          <a:latin typeface="Times New Roman"/>
                          <a:ea typeface="Times New Roman"/>
                          <a:cs typeface="Times New Roman"/>
                        </a:rPr>
                        <a:t>Uncle</a:t>
                      </a:r>
                      <a:r>
                        <a:rPr lang="en-US" sz="900" baseline="0" dirty="0" smtClean="0">
                          <a:latin typeface="Times New Roman"/>
                          <a:ea typeface="Times New Roman"/>
                          <a:cs typeface="Times New Roman"/>
                        </a:rPr>
                        <a:t> died of HIV when he was 6</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r>
              <a:tr h="115548">
                <a:tc gridSpan="4">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4">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r>
              <a:tr h="231095">
                <a:tc gridSpan="3">
                  <a:txBody>
                    <a:bodyPr/>
                    <a:lstStyle/>
                    <a:p>
                      <a:pPr>
                        <a:lnSpc>
                          <a:spcPct val="115000"/>
                        </a:lnSpc>
                        <a:spcAft>
                          <a:spcPts val="0"/>
                        </a:spcAft>
                      </a:pPr>
                      <a:endParaRPr lang="en-US" sz="900">
                        <a:latin typeface="Times New Roman"/>
                        <a:ea typeface="Times New Roman"/>
                        <a:cs typeface="Times New Roman"/>
                      </a:endParaRPr>
                    </a:p>
                    <a:p>
                      <a:pPr>
                        <a:lnSpc>
                          <a:spcPct val="115000"/>
                        </a:lnSpc>
                        <a:spcAft>
                          <a:spcPts val="0"/>
                        </a:spcAft>
                      </a:pPr>
                      <a:r>
                        <a:rPr lang="en-US" sz="900">
                          <a:latin typeface="Times New Roman"/>
                          <a:ea typeface="Times New Roman"/>
                          <a:cs typeface="Times New Roman"/>
                        </a:rPr>
                        <a:t>              </a:t>
                      </a:r>
                      <a:r>
                        <a:rPr lang="en-US" sz="900">
                          <a:latin typeface="Times New Roman"/>
                          <a:ea typeface="Times New Roman"/>
                          <a:cs typeface="Times New Roman"/>
                          <a:sym typeface="Symbol"/>
                        </a:rPr>
                        <a:t></a:t>
                      </a: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gridSpan="12">
                  <a:txBody>
                    <a:bodyPr/>
                    <a:lstStyle/>
                    <a:p>
                      <a:pPr algn="ctr">
                        <a:lnSpc>
                          <a:spcPct val="115000"/>
                        </a:lnSpc>
                        <a:spcAft>
                          <a:spcPts val="0"/>
                        </a:spcAft>
                      </a:pPr>
                      <a:r>
                        <a:rPr lang="en-US" sz="900" dirty="0">
                          <a:latin typeface="Times New Roman"/>
                          <a:ea typeface="Times New Roman"/>
                          <a:cs typeface="Times New Roman"/>
                        </a:rPr>
                        <a:t>CORE BELIEF(S)</a:t>
                      </a:r>
                    </a:p>
                    <a:p>
                      <a:pPr algn="ctr" rtl="0">
                        <a:lnSpc>
                          <a:spcPct val="115000"/>
                        </a:lnSpc>
                        <a:spcAft>
                          <a:spcPts val="0"/>
                        </a:spcAft>
                      </a:pPr>
                      <a:r>
                        <a:rPr lang="en-US" sz="900" i="1" dirty="0" smtClean="0">
                          <a:latin typeface="Times New Roman"/>
                          <a:ea typeface="Times New Roman"/>
                          <a:cs typeface="Times New Roman"/>
                        </a:rPr>
                        <a:t> 1.I’m </a:t>
                      </a:r>
                      <a:r>
                        <a:rPr lang="en-US" sz="900" i="1" dirty="0">
                          <a:latin typeface="Times New Roman"/>
                          <a:ea typeface="Times New Roman"/>
                          <a:cs typeface="Times New Roman"/>
                        </a:rPr>
                        <a:t>incompetent</a:t>
                      </a:r>
                      <a:r>
                        <a:rPr lang="en-US" sz="900" i="1" dirty="0" smtClean="0">
                          <a:latin typeface="Times New Roman"/>
                          <a:ea typeface="Times New Roman"/>
                          <a:cs typeface="Times New Roman"/>
                        </a:rPr>
                        <a:t>. 2. the world is dangerous</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r>
              <a:tr h="115548">
                <a:tc gridSpan="4">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4">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r>
              <a:tr h="462190">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gridSpan="12">
                  <a:txBody>
                    <a:bodyPr/>
                    <a:lstStyle/>
                    <a:p>
                      <a:pPr algn="ctr">
                        <a:lnSpc>
                          <a:spcPct val="115000"/>
                        </a:lnSpc>
                        <a:spcAft>
                          <a:spcPts val="0"/>
                        </a:spcAft>
                      </a:pPr>
                      <a:r>
                        <a:rPr lang="en-US" sz="900" dirty="0">
                          <a:latin typeface="Times New Roman"/>
                          <a:ea typeface="Times New Roman"/>
                          <a:cs typeface="Times New Roman"/>
                        </a:rPr>
                        <a:t>CONDITIONAL ASSUMPTIONS/ATTITUDES/RULES</a:t>
                      </a:r>
                    </a:p>
                    <a:p>
                      <a:pPr>
                        <a:lnSpc>
                          <a:spcPct val="115000"/>
                        </a:lnSpc>
                        <a:spcAft>
                          <a:spcPts val="0"/>
                        </a:spcAft>
                      </a:pPr>
                      <a:r>
                        <a:rPr lang="en-US" sz="900" i="1" dirty="0">
                          <a:latin typeface="Times New Roman"/>
                          <a:ea typeface="Times New Roman"/>
                          <a:cs typeface="Times New Roman"/>
                        </a:rPr>
                        <a:t>If I have to rely on myself, I’ll fail but if I can rely on others, I’ll be okay.</a:t>
                      </a:r>
                      <a:endParaRPr lang="en-US" sz="900" dirty="0">
                        <a:latin typeface="Times New Roman"/>
                        <a:ea typeface="Times New Roman"/>
                        <a:cs typeface="Times New Roman"/>
                      </a:endParaRPr>
                    </a:p>
                    <a:p>
                      <a:pPr algn="l" rtl="0">
                        <a:lnSpc>
                          <a:spcPct val="115000"/>
                        </a:lnSpc>
                        <a:spcAft>
                          <a:spcPts val="0"/>
                        </a:spcAft>
                      </a:pPr>
                      <a:r>
                        <a:rPr lang="en-US" sz="900" i="1" dirty="0">
                          <a:latin typeface="Times New Roman"/>
                          <a:ea typeface="Times New Roman"/>
                          <a:cs typeface="Times New Roman"/>
                        </a:rPr>
                        <a:t>If I make a mistake, terrible things will happen but if  I do everything right, things will turn out okay</a:t>
                      </a:r>
                      <a:r>
                        <a:rPr lang="en-US" sz="900" i="1" dirty="0" smtClean="0">
                          <a:latin typeface="Times New Roman"/>
                          <a:ea typeface="Times New Roman"/>
                          <a:cs typeface="Times New Roman"/>
                        </a:rPr>
                        <a:t>. 2. if I</a:t>
                      </a:r>
                      <a:r>
                        <a:rPr lang="en-US" sz="900" i="1" baseline="0" dirty="0" smtClean="0">
                          <a:latin typeface="Times New Roman"/>
                          <a:ea typeface="Times New Roman"/>
                          <a:cs typeface="Times New Roman"/>
                        </a:rPr>
                        <a:t> live the house something terrible will happen.</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r>
              <a:tr h="115548">
                <a:tc gridSpan="4">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4">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r>
              <a:tr h="462190">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gridSpan="12">
                  <a:txBody>
                    <a:bodyPr/>
                    <a:lstStyle/>
                    <a:p>
                      <a:pPr algn="ctr">
                        <a:lnSpc>
                          <a:spcPct val="115000"/>
                        </a:lnSpc>
                        <a:spcAft>
                          <a:spcPts val="0"/>
                        </a:spcAft>
                      </a:pPr>
                      <a:r>
                        <a:rPr lang="en-US" sz="900" dirty="0">
                          <a:latin typeface="Times New Roman"/>
                          <a:ea typeface="Times New Roman"/>
                          <a:cs typeface="Times New Roman"/>
                        </a:rPr>
                        <a:t>COPING STRATEGIES</a:t>
                      </a:r>
                    </a:p>
                    <a:p>
                      <a:pPr algn="l" rtl="0">
                        <a:lnSpc>
                          <a:spcPct val="115000"/>
                        </a:lnSpc>
                        <a:spcAft>
                          <a:spcPts val="0"/>
                        </a:spcAft>
                      </a:pPr>
                      <a:r>
                        <a:rPr lang="en-US" sz="900" i="1" dirty="0" smtClean="0">
                          <a:latin typeface="Times New Roman"/>
                          <a:ea typeface="Times New Roman"/>
                          <a:cs typeface="Times New Roman"/>
                        </a:rPr>
                        <a:t>Avoidance, try to stay at home, make sure nothing is wrong</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r>
              <a:tr h="115548">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r>
              <a:tr h="693286">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lgn="ctr">
                        <a:lnSpc>
                          <a:spcPct val="115000"/>
                        </a:lnSpc>
                        <a:spcAft>
                          <a:spcPts val="0"/>
                        </a:spcAft>
                      </a:pPr>
                      <a:r>
                        <a:rPr lang="en-US" sz="900" dirty="0">
                          <a:latin typeface="Times New Roman"/>
                          <a:ea typeface="Times New Roman"/>
                          <a:cs typeface="Times New Roman"/>
                        </a:rPr>
                        <a:t>SITUATION #1</a:t>
                      </a:r>
                    </a:p>
                    <a:p>
                      <a:pPr>
                        <a:lnSpc>
                          <a:spcPct val="115000"/>
                        </a:lnSpc>
                        <a:spcAft>
                          <a:spcPts val="0"/>
                        </a:spcAft>
                      </a:pPr>
                      <a:r>
                        <a:rPr lang="en-US" sz="900" i="1" dirty="0" smtClean="0">
                          <a:latin typeface="Times New Roman"/>
                          <a:ea typeface="Times New Roman"/>
                          <a:cs typeface="Times New Roman"/>
                        </a:rPr>
                        <a:t>Unsafe</a:t>
                      </a:r>
                      <a:r>
                        <a:rPr lang="en-US" sz="900" i="1" baseline="0" dirty="0" smtClean="0">
                          <a:latin typeface="Times New Roman"/>
                          <a:ea typeface="Times New Roman"/>
                          <a:cs typeface="Times New Roman"/>
                        </a:rPr>
                        <a:t> sexual intercourse</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ct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ctr">
                        <a:lnSpc>
                          <a:spcPct val="115000"/>
                        </a:lnSpc>
                        <a:spcAft>
                          <a:spcPts val="0"/>
                        </a:spcAft>
                      </a:pPr>
                      <a:r>
                        <a:rPr lang="en-US" sz="900" dirty="0">
                          <a:latin typeface="Times New Roman"/>
                          <a:ea typeface="Times New Roman"/>
                          <a:cs typeface="Times New Roman"/>
                        </a:rPr>
                        <a:t>SITUATION #2</a:t>
                      </a:r>
                    </a:p>
                    <a:p>
                      <a:pPr>
                        <a:lnSpc>
                          <a:spcPct val="115000"/>
                        </a:lnSpc>
                        <a:spcAft>
                          <a:spcPts val="0"/>
                        </a:spcAft>
                      </a:pPr>
                      <a:r>
                        <a:rPr lang="en-US" sz="900" dirty="0" smtClean="0">
                          <a:latin typeface="Times New Roman"/>
                          <a:ea typeface="Times New Roman"/>
                          <a:cs typeface="Times New Roman"/>
                        </a:rPr>
                        <a:t>Sitting at home alone, getting scared</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ct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gridSpan="4">
                  <a:txBody>
                    <a:bodyPr/>
                    <a:lstStyle/>
                    <a:p>
                      <a:pPr algn="ctr">
                        <a:lnSpc>
                          <a:spcPct val="115000"/>
                        </a:lnSpc>
                        <a:spcAft>
                          <a:spcPts val="0"/>
                        </a:spcAft>
                      </a:pPr>
                      <a:r>
                        <a:rPr lang="en-US" sz="900" dirty="0">
                          <a:latin typeface="Times New Roman"/>
                          <a:ea typeface="Times New Roman"/>
                          <a:cs typeface="Times New Roman"/>
                        </a:rPr>
                        <a:t>SITUATION #3</a:t>
                      </a:r>
                    </a:p>
                    <a:p>
                      <a:pPr algn="l" rtl="0">
                        <a:lnSpc>
                          <a:spcPct val="115000"/>
                        </a:lnSpc>
                        <a:spcAft>
                          <a:spcPts val="0"/>
                        </a:spcAft>
                      </a:pPr>
                      <a:r>
                        <a:rPr lang="en-US" sz="900" i="1" dirty="0" smtClean="0">
                          <a:latin typeface="Times New Roman"/>
                          <a:ea typeface="Times New Roman"/>
                          <a:cs typeface="Times New Roman"/>
                        </a:rPr>
                        <a:t>Watching a romantic movie that brings on a panic attack.</a:t>
                      </a:r>
                    </a:p>
                    <a:p>
                      <a:pPr algn="l" rtl="0">
                        <a:lnSpc>
                          <a:spcPct val="115000"/>
                        </a:lnSpc>
                        <a:spcAft>
                          <a:spcPts val="0"/>
                        </a:spcAft>
                      </a:pP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r>
              <a:tr h="115548">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r>
              <a:tr h="693286">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lgn="ctr">
                        <a:lnSpc>
                          <a:spcPct val="115000"/>
                        </a:lnSpc>
                        <a:spcAft>
                          <a:spcPts val="0"/>
                        </a:spcAft>
                      </a:pPr>
                      <a:r>
                        <a:rPr lang="en-US" sz="900" dirty="0">
                          <a:latin typeface="Times New Roman"/>
                          <a:ea typeface="Times New Roman"/>
                          <a:cs typeface="Times New Roman"/>
                        </a:rPr>
                        <a:t>AUTOMATIC THOUGHT</a:t>
                      </a:r>
                    </a:p>
                    <a:p>
                      <a:pPr>
                        <a:lnSpc>
                          <a:spcPct val="115000"/>
                        </a:lnSpc>
                        <a:spcAft>
                          <a:spcPts val="0"/>
                        </a:spcAft>
                      </a:pPr>
                      <a:r>
                        <a:rPr lang="en-US" sz="900" i="1" dirty="0" smtClean="0">
                          <a:latin typeface="Times New Roman"/>
                          <a:ea typeface="Times New Roman"/>
                          <a:cs typeface="Times New Roman"/>
                        </a:rPr>
                        <a:t>Ill get sick and die</a:t>
                      </a:r>
                    </a:p>
                    <a:p>
                      <a:pPr>
                        <a:lnSpc>
                          <a:spcPct val="115000"/>
                        </a:lnSpc>
                        <a:spcAft>
                          <a:spcPts val="0"/>
                        </a:spcAft>
                      </a:pPr>
                      <a:r>
                        <a:rPr lang="en-US" sz="900" i="1" dirty="0" smtClean="0">
                          <a:latin typeface="Times New Roman"/>
                          <a:ea typeface="Times New Roman"/>
                          <a:cs typeface="Times New Roman"/>
                        </a:rPr>
                        <a:t>Everyone</a:t>
                      </a:r>
                      <a:r>
                        <a:rPr lang="en-US" sz="900" i="1" baseline="0" dirty="0" smtClean="0">
                          <a:latin typeface="Times New Roman"/>
                          <a:ea typeface="Times New Roman"/>
                          <a:cs typeface="Times New Roman"/>
                        </a:rPr>
                        <a:t> thinks </a:t>
                      </a:r>
                      <a:r>
                        <a:rPr lang="en-US" sz="900" i="1" baseline="0" dirty="0" err="1" smtClean="0">
                          <a:latin typeface="Times New Roman"/>
                          <a:ea typeface="Times New Roman"/>
                          <a:cs typeface="Times New Roman"/>
                        </a:rPr>
                        <a:t>im</a:t>
                      </a:r>
                      <a:r>
                        <a:rPr lang="en-US" sz="900" i="1" baseline="0" dirty="0" smtClean="0">
                          <a:latin typeface="Times New Roman"/>
                          <a:ea typeface="Times New Roman"/>
                          <a:cs typeface="Times New Roman"/>
                        </a:rPr>
                        <a:t> crazy</a:t>
                      </a:r>
                      <a:r>
                        <a:rPr lang="en-US" sz="900" i="1" dirty="0" smtClean="0">
                          <a:latin typeface="Times New Roman"/>
                          <a:ea typeface="Times New Roman"/>
                          <a:cs typeface="Times New Roman"/>
                        </a:rPr>
                        <a:t>.</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ctr">
                        <a:lnSpc>
                          <a:spcPct val="115000"/>
                        </a:lnSpc>
                        <a:spcAft>
                          <a:spcPts val="0"/>
                        </a:spcAft>
                      </a:pPr>
                      <a:r>
                        <a:rPr lang="en-US" sz="900" dirty="0">
                          <a:latin typeface="Times New Roman"/>
                          <a:ea typeface="Times New Roman"/>
                          <a:cs typeface="Times New Roman"/>
                        </a:rPr>
                        <a:t>AUTOMATIC THOUGHT</a:t>
                      </a:r>
                    </a:p>
                    <a:p>
                      <a:pPr>
                        <a:lnSpc>
                          <a:spcPct val="115000"/>
                        </a:lnSpc>
                        <a:spcAft>
                          <a:spcPts val="0"/>
                        </a:spcAft>
                      </a:pPr>
                      <a:r>
                        <a:rPr lang="en-US" sz="900" dirty="0" smtClean="0">
                          <a:latin typeface="Times New Roman"/>
                          <a:ea typeface="Times New Roman"/>
                          <a:cs typeface="Times New Roman"/>
                        </a:rPr>
                        <a:t>I cant cope, if I live now something bad will happen</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gridSpan="4">
                  <a:txBody>
                    <a:bodyPr/>
                    <a:lstStyle/>
                    <a:p>
                      <a:pPr algn="ctr">
                        <a:lnSpc>
                          <a:spcPct val="115000"/>
                        </a:lnSpc>
                        <a:spcAft>
                          <a:spcPts val="0"/>
                        </a:spcAft>
                      </a:pPr>
                      <a:r>
                        <a:rPr lang="en-US" sz="900" dirty="0">
                          <a:latin typeface="Times New Roman"/>
                          <a:ea typeface="Times New Roman"/>
                          <a:cs typeface="Times New Roman"/>
                        </a:rPr>
                        <a:t>AUTOMATIC THOUGHT</a:t>
                      </a:r>
                    </a:p>
                    <a:p>
                      <a:pPr>
                        <a:lnSpc>
                          <a:spcPct val="115000"/>
                        </a:lnSpc>
                        <a:spcAft>
                          <a:spcPts val="0"/>
                        </a:spcAft>
                      </a:pPr>
                      <a:r>
                        <a:rPr lang="en-US" sz="900" i="1" dirty="0" smtClean="0">
                          <a:latin typeface="Times New Roman"/>
                          <a:ea typeface="Times New Roman"/>
                          <a:cs typeface="Times New Roman"/>
                        </a:rPr>
                        <a:t>I will never be able to be with a partner.</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r>
              <a:tr h="115548">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gridSpan="3">
                  <a:txBody>
                    <a:bodyPr/>
                    <a:lstStyle/>
                    <a:p>
                      <a:pPr algn="ct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r>
              <a:tr h="346643">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p>
                      <a:pPr>
                        <a:lnSpc>
                          <a:spcPct val="115000"/>
                        </a:lnSpc>
                        <a:spcAft>
                          <a:spcPts val="0"/>
                        </a:spcAft>
                      </a:pPr>
                      <a:r>
                        <a:rPr lang="en-US" sz="900">
                          <a:latin typeface="Times New Roman"/>
                          <a:ea typeface="Times New Roman"/>
                          <a:cs typeface="Times New Roman"/>
                        </a:rPr>
                        <a:t>     </a:t>
                      </a:r>
                      <a:r>
                        <a:rPr lang="en-US" sz="900">
                          <a:latin typeface="Times New Roman"/>
                          <a:ea typeface="Times New Roman"/>
                          <a:cs typeface="Times New Roman"/>
                          <a:sym typeface="Symbol"/>
                        </a:rPr>
                        <a:t></a:t>
                      </a:r>
                      <a:r>
                        <a:rPr lang="en-US" sz="900">
                          <a:latin typeface="Times New Roman"/>
                          <a:ea typeface="Times New Roman"/>
                          <a:cs typeface="Times New Roman"/>
                        </a:rPr>
                        <a:t> </a:t>
                      </a:r>
                    </a:p>
                  </a:txBody>
                  <a:tcPr marL="36983" marR="36983" marT="0" marB="0">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lgn="ctr">
                        <a:lnSpc>
                          <a:spcPct val="115000"/>
                        </a:lnSpc>
                        <a:spcAft>
                          <a:spcPts val="0"/>
                        </a:spcAft>
                      </a:pPr>
                      <a:r>
                        <a:rPr lang="en-US" sz="900" dirty="0">
                          <a:latin typeface="Times New Roman"/>
                          <a:ea typeface="Times New Roman"/>
                          <a:cs typeface="Times New Roman"/>
                        </a:rPr>
                        <a:t>MEANING OF A.T.</a:t>
                      </a:r>
                    </a:p>
                    <a:p>
                      <a:pPr>
                        <a:lnSpc>
                          <a:spcPct val="115000"/>
                        </a:lnSpc>
                        <a:spcAft>
                          <a:spcPts val="0"/>
                        </a:spcAft>
                      </a:pPr>
                      <a:r>
                        <a:rPr lang="en-US" sz="900" i="1" dirty="0" err="1" smtClean="0">
                          <a:latin typeface="Times New Roman"/>
                          <a:ea typeface="Times New Roman"/>
                          <a:cs typeface="Times New Roman"/>
                        </a:rPr>
                        <a:t>Im</a:t>
                      </a:r>
                      <a:r>
                        <a:rPr lang="en-US" sz="900" i="1" dirty="0" smtClean="0">
                          <a:latin typeface="Times New Roman"/>
                          <a:ea typeface="Times New Roman"/>
                          <a:cs typeface="Times New Roman"/>
                        </a:rPr>
                        <a:t> going crazy.</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ctr">
                        <a:lnSpc>
                          <a:spcPct val="115000"/>
                        </a:lnSpc>
                        <a:spcAft>
                          <a:spcPts val="0"/>
                        </a:spcAft>
                      </a:pPr>
                      <a:r>
                        <a:rPr lang="en-US" sz="900">
                          <a:latin typeface="Times New Roman"/>
                          <a:ea typeface="Times New Roman"/>
                          <a:cs typeface="Times New Roman"/>
                        </a:rPr>
                        <a:t>MEANING OF A.T.</a:t>
                      </a:r>
                    </a:p>
                    <a:p>
                      <a:pPr>
                        <a:lnSpc>
                          <a:spcPct val="115000"/>
                        </a:lnSpc>
                        <a:spcAft>
                          <a:spcPts val="0"/>
                        </a:spcAft>
                      </a:pPr>
                      <a:r>
                        <a:rPr lang="en-US" sz="900" i="1">
                          <a:latin typeface="Times New Roman"/>
                          <a:ea typeface="Times New Roman"/>
                          <a:cs typeface="Times New Roman"/>
                        </a:rPr>
                        <a:t>I’m incompetent</a:t>
                      </a:r>
                      <a:r>
                        <a:rPr lang="en-US" sz="900">
                          <a:latin typeface="Times New Roman"/>
                          <a:ea typeface="Times New Roman"/>
                          <a:cs typeface="Times New Roman"/>
                        </a:rPr>
                        <a:t>.</a:t>
                      </a: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gridSpan="4">
                  <a:txBody>
                    <a:bodyPr/>
                    <a:lstStyle/>
                    <a:p>
                      <a:pPr algn="ctr">
                        <a:lnSpc>
                          <a:spcPct val="115000"/>
                        </a:lnSpc>
                        <a:spcAft>
                          <a:spcPts val="0"/>
                        </a:spcAft>
                      </a:pPr>
                      <a:r>
                        <a:rPr lang="en-US" sz="900" dirty="0">
                          <a:latin typeface="Times New Roman"/>
                          <a:ea typeface="Times New Roman"/>
                          <a:cs typeface="Times New Roman"/>
                        </a:rPr>
                        <a:t>MEANING OF A.T.</a:t>
                      </a:r>
                    </a:p>
                    <a:p>
                      <a:pPr algn="l" rtl="0">
                        <a:lnSpc>
                          <a:spcPct val="115000"/>
                        </a:lnSpc>
                        <a:spcAft>
                          <a:spcPts val="0"/>
                        </a:spcAft>
                      </a:pPr>
                      <a:r>
                        <a:rPr lang="en-US" sz="900" i="1" dirty="0">
                          <a:latin typeface="Times New Roman"/>
                          <a:ea typeface="Times New Roman"/>
                          <a:cs typeface="Times New Roman"/>
                        </a:rPr>
                        <a:t>I can’t cope</a:t>
                      </a:r>
                      <a:r>
                        <a:rPr lang="en-US" sz="900" i="1" dirty="0" smtClean="0">
                          <a:latin typeface="Times New Roman"/>
                          <a:ea typeface="Times New Roman"/>
                          <a:cs typeface="Times New Roman"/>
                        </a:rPr>
                        <a:t>. </a:t>
                      </a:r>
                      <a:r>
                        <a:rPr lang="en-US" sz="900" i="1" dirty="0" err="1" smtClean="0">
                          <a:latin typeface="Times New Roman"/>
                          <a:ea typeface="Times New Roman"/>
                          <a:cs typeface="Times New Roman"/>
                        </a:rPr>
                        <a:t>Im</a:t>
                      </a:r>
                      <a:r>
                        <a:rPr lang="en-US" sz="900" i="1" dirty="0" smtClean="0">
                          <a:latin typeface="Times New Roman"/>
                          <a:ea typeface="Times New Roman"/>
                          <a:cs typeface="Times New Roman"/>
                        </a:rPr>
                        <a:t> a failure</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r>
              <a:tr h="115548">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gridSpan="3">
                  <a:txBody>
                    <a:bodyPr/>
                    <a:lstStyle/>
                    <a:p>
                      <a:pPr algn="ct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r>
              <a:tr h="231095">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lgn="ctr">
                        <a:lnSpc>
                          <a:spcPct val="115000"/>
                        </a:lnSpc>
                        <a:spcAft>
                          <a:spcPts val="0"/>
                        </a:spcAft>
                      </a:pPr>
                      <a:r>
                        <a:rPr lang="en-US" sz="900">
                          <a:latin typeface="Times New Roman"/>
                          <a:ea typeface="Times New Roman"/>
                          <a:cs typeface="Times New Roman"/>
                        </a:rPr>
                        <a:t>EMOTION</a:t>
                      </a:r>
                    </a:p>
                    <a:p>
                      <a:pPr>
                        <a:lnSpc>
                          <a:spcPct val="115000"/>
                        </a:lnSpc>
                        <a:spcAft>
                          <a:spcPts val="0"/>
                        </a:spcAft>
                      </a:pPr>
                      <a:r>
                        <a:rPr lang="en-US" sz="900" i="1">
                          <a:latin typeface="Times New Roman"/>
                          <a:ea typeface="Times New Roman"/>
                          <a:cs typeface="Times New Roman"/>
                        </a:rPr>
                        <a:t>Anxious.</a:t>
                      </a: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ctr">
                        <a:lnSpc>
                          <a:spcPct val="115000"/>
                        </a:lnSpc>
                        <a:spcAft>
                          <a:spcPts val="0"/>
                        </a:spcAft>
                      </a:pPr>
                      <a:r>
                        <a:rPr lang="en-US" sz="900" dirty="0">
                          <a:latin typeface="Times New Roman"/>
                          <a:ea typeface="Times New Roman"/>
                          <a:cs typeface="Times New Roman"/>
                        </a:rPr>
                        <a:t>EMOTION</a:t>
                      </a:r>
                    </a:p>
                    <a:p>
                      <a:pPr>
                        <a:lnSpc>
                          <a:spcPct val="115000"/>
                        </a:lnSpc>
                        <a:spcAft>
                          <a:spcPts val="0"/>
                        </a:spcAft>
                      </a:pPr>
                      <a:r>
                        <a:rPr lang="en-US" sz="900" i="1" dirty="0">
                          <a:latin typeface="Times New Roman"/>
                          <a:ea typeface="Times New Roman"/>
                          <a:cs typeface="Times New Roman"/>
                        </a:rPr>
                        <a:t>Anxious.</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nSpc>
                          <a:spcPct val="115000"/>
                        </a:lnSpc>
                        <a:spcAft>
                          <a:spcPts val="0"/>
                        </a:spcAft>
                      </a:pP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gridSpan="4">
                  <a:txBody>
                    <a:bodyPr/>
                    <a:lstStyle/>
                    <a:p>
                      <a:pPr algn="ctr">
                        <a:lnSpc>
                          <a:spcPct val="115000"/>
                        </a:lnSpc>
                        <a:spcAft>
                          <a:spcPts val="0"/>
                        </a:spcAft>
                      </a:pPr>
                      <a:r>
                        <a:rPr lang="en-US" sz="900" dirty="0">
                          <a:latin typeface="Times New Roman"/>
                          <a:ea typeface="Times New Roman"/>
                          <a:cs typeface="Times New Roman"/>
                        </a:rPr>
                        <a:t>EMOTION</a:t>
                      </a:r>
                    </a:p>
                    <a:p>
                      <a:pPr marL="0" marR="0" indent="0" algn="r" defTabSz="914400" rtl="1" eaLnBrk="1" fontAlgn="auto" latinLnBrk="0" hangingPunct="1">
                        <a:lnSpc>
                          <a:spcPct val="115000"/>
                        </a:lnSpc>
                        <a:spcBef>
                          <a:spcPts val="0"/>
                        </a:spcBef>
                        <a:spcAft>
                          <a:spcPts val="0"/>
                        </a:spcAft>
                        <a:buClrTx/>
                        <a:buSzTx/>
                        <a:buFontTx/>
                        <a:buNone/>
                        <a:tabLst/>
                        <a:defRPr/>
                      </a:pPr>
                      <a:r>
                        <a:rPr lang="en-US" sz="900" i="1" dirty="0">
                          <a:latin typeface="Times New Roman"/>
                          <a:ea typeface="Times New Roman"/>
                          <a:cs typeface="Times New Roman"/>
                        </a:rPr>
                        <a:t>Sad</a:t>
                      </a:r>
                      <a:r>
                        <a:rPr lang="en-US" sz="900" i="1" dirty="0" smtClean="0">
                          <a:latin typeface="Times New Roman"/>
                          <a:ea typeface="Times New Roman"/>
                          <a:cs typeface="Times New Roman"/>
                        </a:rPr>
                        <a:t>.</a:t>
                      </a:r>
                      <a:r>
                        <a:rPr lang="en-US" sz="900" i="1" dirty="0" smtClean="0">
                          <a:latin typeface="+mn-lt"/>
                          <a:ea typeface="Times New Roman"/>
                          <a:cs typeface="Times New Roman"/>
                        </a:rPr>
                        <a:t> Anxious.</a:t>
                      </a:r>
                      <a:endParaRPr lang="en-US" sz="900" dirty="0" smtClean="0">
                        <a:latin typeface="+mn-lt"/>
                        <a:ea typeface="Times New Roman"/>
                        <a:cs typeface="Times New Roman"/>
                      </a:endParaRPr>
                    </a:p>
                    <a:p>
                      <a:pPr>
                        <a:lnSpc>
                          <a:spcPct val="115000"/>
                        </a:lnSpc>
                        <a:spcAft>
                          <a:spcPts val="0"/>
                        </a:spcAft>
                      </a:pP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r>
              <a:tr h="115548">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gridSpan="3">
                  <a:txBody>
                    <a:bodyPr/>
                    <a:lstStyle/>
                    <a:p>
                      <a:pPr algn="ct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a:noFill/>
                    </a:lnR>
                    <a:lnT>
                      <a:noFill/>
                    </a:lnT>
                    <a:lnB>
                      <a:noFill/>
                    </a:lnB>
                  </a:tcPr>
                </a:tc>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r>
              <a:tr h="462190">
                <a:tc>
                  <a:txBody>
                    <a:bodyPr/>
                    <a:lstStyle/>
                    <a:p>
                      <a:pPr>
                        <a:lnSpc>
                          <a:spcPct val="115000"/>
                        </a:lnSpc>
                        <a:spcAft>
                          <a:spcPts val="0"/>
                        </a:spcAft>
                      </a:pPr>
                      <a:r>
                        <a:rPr lang="en-US" sz="900">
                          <a:latin typeface="Times New Roman"/>
                          <a:ea typeface="Times New Roman"/>
                          <a:cs typeface="Times New Roman"/>
                        </a:rPr>
                        <a:t> </a:t>
                      </a:r>
                    </a:p>
                  </a:txBody>
                  <a:tcPr marL="0" marR="0" marT="0" marB="0" anchor="ctr">
                    <a:lnL>
                      <a:noFill/>
                    </a:lnL>
                    <a:lnR>
                      <a:noFill/>
                    </a:lnR>
                    <a:lnT>
                      <a:noFill/>
                    </a:lnT>
                    <a:lnB>
                      <a:noFill/>
                    </a:lnB>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lgn="ctr">
                        <a:lnSpc>
                          <a:spcPct val="115000"/>
                        </a:lnSpc>
                        <a:spcAft>
                          <a:spcPts val="0"/>
                        </a:spcAft>
                      </a:pPr>
                      <a:r>
                        <a:rPr lang="en-US" sz="900" dirty="0" smtClean="0">
                          <a:latin typeface="Times New Roman"/>
                          <a:ea typeface="Times New Roman"/>
                          <a:cs typeface="Times New Roman"/>
                        </a:rPr>
                        <a:t>BEHAVIOR</a:t>
                      </a:r>
                    </a:p>
                    <a:p>
                      <a:pPr algn="l" rtl="0">
                        <a:lnSpc>
                          <a:spcPct val="115000"/>
                        </a:lnSpc>
                        <a:spcAft>
                          <a:spcPts val="0"/>
                        </a:spcAft>
                      </a:pPr>
                      <a:r>
                        <a:rPr lang="en-US" sz="900" i="1" dirty="0" smtClean="0">
                          <a:latin typeface="Times New Roman"/>
                          <a:ea typeface="Times New Roman"/>
                          <a:cs typeface="Times New Roman"/>
                        </a:rPr>
                        <a:t>Avoiding</a:t>
                      </a:r>
                      <a:r>
                        <a:rPr lang="en-US" sz="900" i="1" baseline="0" dirty="0" smtClean="0">
                          <a:latin typeface="Times New Roman"/>
                          <a:ea typeface="Times New Roman"/>
                          <a:cs typeface="Times New Roman"/>
                        </a:rPr>
                        <a:t> any contact</a:t>
                      </a:r>
                      <a:r>
                        <a:rPr lang="en-US" sz="900" dirty="0" smtClean="0">
                          <a:latin typeface="Times New Roman"/>
                          <a:ea typeface="Times New Roman"/>
                          <a:cs typeface="Times New Roman"/>
                        </a:rPr>
                        <a:t>.</a:t>
                      </a:r>
                      <a:endParaRPr lang="en-US" sz="900" dirty="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ctr">
                        <a:lnSpc>
                          <a:spcPct val="115000"/>
                        </a:lnSpc>
                        <a:spcAft>
                          <a:spcPts val="0"/>
                        </a:spcAft>
                      </a:pPr>
                      <a:r>
                        <a:rPr lang="en-US" sz="900">
                          <a:latin typeface="Times New Roman"/>
                          <a:ea typeface="Times New Roman"/>
                          <a:cs typeface="Times New Roman"/>
                        </a:rPr>
                        <a:t>BEHAVIOR</a:t>
                      </a:r>
                    </a:p>
                    <a:p>
                      <a:pPr>
                        <a:lnSpc>
                          <a:spcPct val="115000"/>
                        </a:lnSpc>
                        <a:spcAft>
                          <a:spcPts val="0"/>
                        </a:spcAft>
                      </a:pPr>
                      <a:r>
                        <a:rPr lang="en-US" sz="900" i="1">
                          <a:latin typeface="Times New Roman"/>
                          <a:ea typeface="Times New Roman"/>
                          <a:cs typeface="Times New Roman"/>
                        </a:rPr>
                        <a:t>Calls mother, therapist, in panic requesting help.</a:t>
                      </a: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gridSpan="4">
                  <a:txBody>
                    <a:bodyPr/>
                    <a:lstStyle/>
                    <a:p>
                      <a:pPr algn="ctr">
                        <a:lnSpc>
                          <a:spcPct val="115000"/>
                        </a:lnSpc>
                        <a:spcAft>
                          <a:spcPts val="0"/>
                        </a:spcAft>
                      </a:pPr>
                      <a:r>
                        <a:rPr lang="en-US" sz="900">
                          <a:latin typeface="Times New Roman"/>
                          <a:ea typeface="Times New Roman"/>
                          <a:cs typeface="Times New Roman"/>
                        </a:rPr>
                        <a:t>BEHAVIOR</a:t>
                      </a:r>
                    </a:p>
                    <a:p>
                      <a:pPr>
                        <a:lnSpc>
                          <a:spcPct val="115000"/>
                        </a:lnSpc>
                        <a:spcAft>
                          <a:spcPts val="0"/>
                        </a:spcAft>
                      </a:pPr>
                      <a:r>
                        <a:rPr lang="en-US" sz="900" i="1">
                          <a:latin typeface="Times New Roman"/>
                          <a:ea typeface="Times New Roman"/>
                          <a:cs typeface="Times New Roman"/>
                        </a:rPr>
                        <a:t>Goes to bed, does nothing more</a:t>
                      </a:r>
                      <a:r>
                        <a:rPr lang="en-US" sz="900">
                          <a:latin typeface="Times New Roman"/>
                          <a:ea typeface="Times New Roman"/>
                          <a:cs typeface="Times New Roman"/>
                        </a:rPr>
                        <a:t>.</a:t>
                      </a:r>
                    </a:p>
                  </a:txBody>
                  <a:tcPr marL="36983" marR="36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nSpc>
                          <a:spcPct val="115000"/>
                        </a:lnSpc>
                        <a:spcAft>
                          <a:spcPts val="0"/>
                        </a:spcAft>
                      </a:pPr>
                      <a:endParaRPr lang="en-US" sz="900">
                        <a:latin typeface="Times New Roman"/>
                        <a:ea typeface="Times New Roman"/>
                        <a:cs typeface="Times New Roman"/>
                      </a:endParaRPr>
                    </a:p>
                  </a:txBody>
                  <a:tcPr marL="36983" marR="3698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r>
                        <a:rPr lang="en-US" sz="900" dirty="0">
                          <a:latin typeface="Times New Roman"/>
                          <a:ea typeface="Times New Roman"/>
                          <a:cs typeface="Times New Roman"/>
                        </a:rPr>
                        <a:t> </a:t>
                      </a:r>
                    </a:p>
                  </a:txBody>
                  <a:tcPr marL="0" marR="0" marT="0" marB="0" anchor="ctr">
                    <a:lnL>
                      <a:noFill/>
                    </a:lnL>
                    <a:lnR>
                      <a:noFill/>
                    </a:lnR>
                    <a:lnT>
                      <a:noFill/>
                    </a:lnT>
                    <a:lnB>
                      <a:noFill/>
                    </a:lnB>
                  </a:tcPr>
                </a:tc>
              </a:tr>
            </a:tbl>
          </a:graphicData>
        </a:graphic>
      </p:graphicFrame>
      <p:sp>
        <p:nvSpPr>
          <p:cNvPr id="2052" name="Line 4"/>
          <p:cNvSpPr>
            <a:spLocks noChangeShapeType="1"/>
          </p:cNvSpPr>
          <p:nvPr/>
        </p:nvSpPr>
        <p:spPr bwMode="auto">
          <a:xfrm>
            <a:off x="-274638" y="2422525"/>
            <a:ext cx="1588" cy="4938713"/>
          </a:xfrm>
          <a:prstGeom prst="line">
            <a:avLst/>
          </a:prstGeom>
          <a:noFill/>
          <a:ln w="9525">
            <a:noFill/>
            <a:round/>
            <a:headEnd type="none" w="sm" len="sm"/>
            <a:tailEnd type="none" w="sm" len="sm"/>
          </a:ln>
        </p:spPr>
        <p:txBody>
          <a:bodyPr vert="horz" wrap="square" lIns="91440" tIns="45720" rIns="91440" bIns="45720" numCol="1" anchor="t" anchorCtr="0" compatLnSpc="1">
            <a:prstTxWarp prst="textNoShape">
              <a:avLst/>
            </a:prstTxWarp>
          </a:bodyPr>
          <a:lstStyle/>
          <a:p>
            <a:endParaRPr lang="he-IL"/>
          </a:p>
        </p:txBody>
      </p:sp>
      <p:sp>
        <p:nvSpPr>
          <p:cNvPr id="2049" name="Line 1"/>
          <p:cNvSpPr>
            <a:spLocks noChangeShapeType="1"/>
          </p:cNvSpPr>
          <p:nvPr/>
        </p:nvSpPr>
        <p:spPr bwMode="auto">
          <a:xfrm flipH="1">
            <a:off x="-274638" y="7451725"/>
            <a:ext cx="458788" cy="1588"/>
          </a:xfrm>
          <a:prstGeom prst="line">
            <a:avLst/>
          </a:prstGeom>
          <a:noFill/>
          <a:ln w="9525">
            <a:noFill/>
            <a:round/>
            <a:headEnd type="none" w="sm" len="sm"/>
            <a:tailEnd type="none" w="sm" len="sm"/>
          </a:ln>
        </p:spPr>
        <p:txBody>
          <a:bodyPr vert="horz" wrap="square" lIns="91440" tIns="45720" rIns="91440" bIns="45720" numCol="1" anchor="t" anchorCtr="0" compatLnSpc="1">
            <a:prstTxWarp prst="textNoShape">
              <a:avLst/>
            </a:prstTxWarp>
          </a:bodyPr>
          <a:lstStyle/>
          <a:p>
            <a:endParaRPr lang="he-IL"/>
          </a:p>
        </p:txBody>
      </p:sp>
      <p:sp>
        <p:nvSpPr>
          <p:cNvPr id="2053" name="Line 5"/>
          <p:cNvSpPr>
            <a:spLocks noChangeShapeType="1"/>
          </p:cNvSpPr>
          <p:nvPr/>
        </p:nvSpPr>
        <p:spPr bwMode="auto">
          <a:xfrm flipV="1">
            <a:off x="-92075" y="2514600"/>
            <a:ext cx="1587" cy="4938713"/>
          </a:xfrm>
          <a:prstGeom prst="line">
            <a:avLst/>
          </a:prstGeom>
          <a:noFill/>
          <a:ln w="9525">
            <a:noFill/>
            <a:round/>
            <a:headEnd type="none" w="sm" len="sm"/>
            <a:tailEnd type="none" w="sm" len="sm"/>
          </a:ln>
        </p:spPr>
        <p:txBody>
          <a:bodyPr vert="horz" wrap="square" lIns="91440" tIns="45720" rIns="91440" bIns="45720" numCol="1" anchor="t" anchorCtr="0" compatLnSpc="1">
            <a:prstTxWarp prst="textNoShape">
              <a:avLst/>
            </a:prstTxWarp>
          </a:bodyPr>
          <a:lstStyle/>
          <a:p>
            <a:endParaRPr lang="he-IL"/>
          </a:p>
        </p:txBody>
      </p:sp>
      <p:sp>
        <p:nvSpPr>
          <p:cNvPr id="2050" name="Line 2"/>
          <p:cNvSpPr>
            <a:spLocks noChangeShapeType="1"/>
          </p:cNvSpPr>
          <p:nvPr/>
        </p:nvSpPr>
        <p:spPr bwMode="auto">
          <a:xfrm flipH="1">
            <a:off x="-274638" y="2514600"/>
            <a:ext cx="915988" cy="0"/>
          </a:xfrm>
          <a:prstGeom prst="line">
            <a:avLst/>
          </a:prstGeom>
          <a:noFill/>
          <a:ln w="9525">
            <a:noFill/>
            <a:round/>
            <a:headEnd type="none" w="sm" len="sm"/>
            <a:tailEnd type="none" w="sm" len="sm"/>
          </a:ln>
        </p:spPr>
        <p:txBody>
          <a:bodyPr vert="horz" wrap="square" lIns="91440" tIns="45720" rIns="91440" bIns="45720" numCol="1" anchor="t" anchorCtr="0" compatLnSpc="1">
            <a:prstTxWarp prst="textNoShape">
              <a:avLst/>
            </a:prstTxWarp>
          </a:bodyPr>
          <a:lstStyle/>
          <a:p>
            <a:endParaRPr lang="he-IL"/>
          </a:p>
        </p:txBody>
      </p:sp>
      <p:sp>
        <p:nvSpPr>
          <p:cNvPr id="2051" name="Line 3"/>
          <p:cNvSpPr>
            <a:spLocks noChangeShapeType="1"/>
          </p:cNvSpPr>
          <p:nvPr/>
        </p:nvSpPr>
        <p:spPr bwMode="auto">
          <a:xfrm flipH="1">
            <a:off x="-365125" y="2514600"/>
            <a:ext cx="1006475" cy="0"/>
          </a:xfrm>
          <a:prstGeom prst="line">
            <a:avLst/>
          </a:prstGeom>
          <a:noFill/>
          <a:ln w="9525">
            <a:noFill/>
            <a:round/>
            <a:headEnd type="none" w="sm" len="sm"/>
            <a:tailEnd type="none" w="sm" len="sm"/>
          </a:ln>
        </p:spPr>
        <p:txBody>
          <a:bodyPr vert="horz" wrap="square" lIns="91440" tIns="45720" rIns="91440" bIns="45720" numCol="1" anchor="t" anchorCtr="0" compatLnSpc="1">
            <a:prstTxWarp prst="textNoShape">
              <a:avLst/>
            </a:prstTxWarp>
          </a:bodyPr>
          <a:lstStyle/>
          <a:p>
            <a:endParaRPr lang="he-IL"/>
          </a:p>
        </p:txBody>
      </p:sp>
      <p:sp>
        <p:nvSpPr>
          <p:cNvPr id="2054" name="Line 6"/>
          <p:cNvSpPr>
            <a:spLocks noChangeShapeType="1"/>
          </p:cNvSpPr>
          <p:nvPr/>
        </p:nvSpPr>
        <p:spPr bwMode="auto">
          <a:xfrm>
            <a:off x="460375" y="106363"/>
            <a:ext cx="0" cy="4103687"/>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he-IL"/>
          </a:p>
        </p:txBody>
      </p:sp>
      <p:sp>
        <p:nvSpPr>
          <p:cNvPr id="2055" name="Rectangle 7"/>
          <p:cNvSpPr>
            <a:spLocks noChangeArrowheads="1"/>
          </p:cNvSpPr>
          <p:nvPr/>
        </p:nvSpPr>
        <p:spPr bwMode="auto">
          <a:xfrm>
            <a:off x="0" y="-109954"/>
            <a:ext cx="4265911" cy="67710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Diagnosis: </a:t>
            </a:r>
            <a:r>
              <a:rPr kumimoji="0" lang="en-US" sz="1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Axis I: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COGNITIVE CONCEPTUALIZATION DIAGRAM </a:t>
            </a: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(Example)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6" name="Rectangle 8"/>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286000" y="404665"/>
            <a:ext cx="4572000" cy="6617196"/>
          </a:xfrm>
          <a:prstGeom prst="rect">
            <a:avLst/>
          </a:prstGeom>
        </p:spPr>
        <p:txBody>
          <a:bodyPr wrap="square">
            <a:spAutoFit/>
          </a:bodyPr>
          <a:lstStyle/>
          <a:p>
            <a:r>
              <a:rPr lang="he-IL" sz="4000" b="1" dirty="0" smtClean="0"/>
              <a:t>מתי חרדה </a:t>
            </a:r>
            <a:r>
              <a:rPr lang="he-IL" sz="4000" b="1" dirty="0" err="1" smtClean="0"/>
              <a:t>נורמלית</a:t>
            </a:r>
            <a:r>
              <a:rPr lang="he-IL" sz="4000" b="1" dirty="0" smtClean="0"/>
              <a:t> הופכת להפרעת חרדה?</a:t>
            </a:r>
          </a:p>
          <a:p>
            <a:endParaRPr lang="he-IL" sz="4000" b="1" dirty="0" smtClean="0"/>
          </a:p>
          <a:p>
            <a:pPr>
              <a:buFont typeface="Arial" pitchFamily="34" charset="0"/>
              <a:buChar char="•"/>
            </a:pPr>
            <a:r>
              <a:rPr lang="he-IL" sz="2400" dirty="0" smtClean="0"/>
              <a:t>כאשר היא חמורה במיוחד</a:t>
            </a:r>
            <a:endParaRPr lang="en-US" sz="2400" dirty="0" smtClean="0"/>
          </a:p>
          <a:p>
            <a:pPr>
              <a:buFont typeface="Arial" pitchFamily="34" charset="0"/>
              <a:buChar char="•"/>
            </a:pPr>
            <a:r>
              <a:rPr lang="he-IL" sz="2400" dirty="0" smtClean="0"/>
              <a:t>כאשר היא מופיעה לעיתים קרובות, נמשכת הרבה זמן כל פעם, או הופכת לכרונית</a:t>
            </a:r>
            <a:endParaRPr lang="en-US" sz="2400" dirty="0" smtClean="0"/>
          </a:p>
          <a:p>
            <a:pPr>
              <a:buFont typeface="Arial" pitchFamily="34" charset="0"/>
              <a:buChar char="•"/>
            </a:pPr>
            <a:r>
              <a:rPr lang="he-IL" sz="2400" dirty="0" smtClean="0"/>
              <a:t>כאשר היא משתקת את הסובל ממנה, או שהוא חש שמאבד שליטה</a:t>
            </a:r>
            <a:endParaRPr lang="en-US" sz="2400" dirty="0" smtClean="0"/>
          </a:p>
          <a:p>
            <a:pPr>
              <a:buFont typeface="Arial" pitchFamily="34" charset="0"/>
              <a:buChar char="•"/>
            </a:pPr>
            <a:r>
              <a:rPr lang="he-IL" sz="2400" dirty="0" smtClean="0"/>
              <a:t>כאשר היא גורמת סבל רב והסובל ממנה מבקש טיפול</a:t>
            </a:r>
            <a:endParaRPr lang="en-US" sz="2400" dirty="0" smtClean="0"/>
          </a:p>
          <a:p>
            <a:pPr>
              <a:buFont typeface="Arial" pitchFamily="34" charset="0"/>
              <a:buChar char="•"/>
            </a:pPr>
            <a:r>
              <a:rPr lang="he-IL" sz="2400" dirty="0" smtClean="0"/>
              <a:t>כאשר הסובל מתחיל להימנע מסיטואציות המגבירות את החרדה</a:t>
            </a:r>
            <a:endParaRPr lang="en-US" sz="2400" dirty="0" smtClean="0"/>
          </a:p>
          <a:p>
            <a:endParaRPr lang="he-IL" sz="2400" b="1" dirty="0" smtClean="0"/>
          </a:p>
          <a:p>
            <a:endParaRPr lang="he-IL" sz="40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208911" cy="6494085"/>
          </a:xfrm>
          <a:prstGeom prst="rect">
            <a:avLst/>
          </a:prstGeom>
        </p:spPr>
        <p:txBody>
          <a:bodyPr wrap="square">
            <a:spAutoFit/>
          </a:bodyPr>
          <a:lstStyle/>
          <a:p>
            <a:r>
              <a:rPr lang="he-IL" sz="3200" b="1" dirty="0" smtClean="0"/>
              <a:t>המשגת המקרה על פי המודל של ג'ודי בק המשך:</a:t>
            </a:r>
          </a:p>
          <a:p>
            <a:r>
              <a:rPr lang="en-US" sz="3200" dirty="0"/>
              <a:t> </a:t>
            </a:r>
            <a:r>
              <a:rPr lang="en-US" sz="3200" u="sng" dirty="0"/>
              <a:t>CONDITIONAL ASSUMPTIONS AND ATTITUDES</a:t>
            </a:r>
            <a:endParaRPr lang="en-US" sz="3200" dirty="0"/>
          </a:p>
          <a:p>
            <a:r>
              <a:rPr lang="he-IL" sz="3200" dirty="0" smtClean="0"/>
              <a:t>-</a:t>
            </a:r>
            <a:r>
              <a:rPr lang="he-IL" sz="3200" dirty="0"/>
              <a:t>אם אני צריך לסמוך על עצמי, לעולם לא אצליח</a:t>
            </a:r>
            <a:endParaRPr lang="en-US" sz="3200" dirty="0"/>
          </a:p>
          <a:p>
            <a:r>
              <a:rPr lang="he-IL" sz="3200" dirty="0"/>
              <a:t>-אם אצא מהבית, אקבל אתקף פאניקה ואתמוטט.</a:t>
            </a:r>
            <a:endParaRPr lang="en-US" sz="3200" dirty="0"/>
          </a:p>
          <a:p>
            <a:r>
              <a:rPr lang="he-IL" sz="3200" u="sng" dirty="0"/>
              <a:t>מאפייני התמודדות:</a:t>
            </a:r>
            <a:endParaRPr lang="en-US" sz="3200" dirty="0"/>
          </a:p>
          <a:p>
            <a:r>
              <a:rPr lang="he-IL" sz="3200" dirty="0" smtClean="0"/>
              <a:t>מתמודד </a:t>
            </a:r>
            <a:r>
              <a:rPr lang="he-IL" sz="3200" dirty="0"/>
              <a:t>בצורה הימנעותית, מתבודד למעט משפחה ראשונית, ממעט לצאת מהבית, בעיקר נמנע מקשרים עם ידידות ובנות המין השני. </a:t>
            </a:r>
            <a:endParaRPr lang="en-US" sz="3200" dirty="0"/>
          </a:p>
          <a:p>
            <a:r>
              <a:rPr lang="he-IL" sz="3200" dirty="0"/>
              <a:t>בנוסף </a:t>
            </a:r>
            <a:r>
              <a:rPr lang="he-IL" sz="3200" dirty="0" smtClean="0"/>
              <a:t>מצמצם </a:t>
            </a:r>
            <a:r>
              <a:rPr lang="he-IL" sz="3200" dirty="0"/>
              <a:t>כל גירוי או פעילות, אינו רואה טלויזיה, אינו קורא, משתדל להישאר במיטה או בספת הסלון שכוב, על מנת שלא תיווצר סיטואציה שתהווה טריגר להתקף. </a:t>
            </a:r>
            <a:endParaRPr lang="en-US" sz="3200" dirty="0"/>
          </a:p>
          <a:p>
            <a:r>
              <a:rPr lang="he-IL" sz="3200" b="1" dirty="0" smtClean="0"/>
              <a:t> </a:t>
            </a:r>
          </a:p>
        </p:txBody>
      </p:sp>
    </p:spTree>
    <p:extLst>
      <p:ext uri="{BB962C8B-B14F-4D97-AF65-F5344CB8AC3E}">
        <p14:creationId xmlns:p14="http://schemas.microsoft.com/office/powerpoint/2010/main" val="4006115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764704"/>
            <a:ext cx="7920880" cy="6001643"/>
          </a:xfrm>
          <a:prstGeom prst="rect">
            <a:avLst/>
          </a:prstGeom>
        </p:spPr>
        <p:txBody>
          <a:bodyPr wrap="square">
            <a:spAutoFit/>
          </a:bodyPr>
          <a:lstStyle/>
          <a:p>
            <a:r>
              <a:rPr lang="he-IL" sz="3200" u="sng" dirty="0"/>
              <a:t>מחשבות אוטומטיות:</a:t>
            </a:r>
            <a:endParaRPr lang="en-US" sz="3200" dirty="0"/>
          </a:p>
          <a:p>
            <a:r>
              <a:rPr lang="he-IL" sz="3200" dirty="0"/>
              <a:t>"אני אף פעם לא אצליח לחזור לחיים נורמטיביים"</a:t>
            </a:r>
            <a:endParaRPr lang="en-US" sz="3200" dirty="0"/>
          </a:p>
          <a:p>
            <a:r>
              <a:rPr lang="he-IL" sz="3200" dirty="0"/>
              <a:t>"אני משתגע" "אני הולך למות"</a:t>
            </a:r>
            <a:endParaRPr lang="en-US" sz="3200" dirty="0"/>
          </a:p>
          <a:p>
            <a:r>
              <a:rPr lang="he-IL" sz="3200" dirty="0"/>
              <a:t>"אני לא אצליח ליצור זוגיות טובה ובריאה"</a:t>
            </a:r>
            <a:endParaRPr lang="en-US" sz="3200" dirty="0"/>
          </a:p>
          <a:p>
            <a:r>
              <a:rPr lang="he-IL" sz="3200" u="sng" dirty="0"/>
              <a:t>משמעות המחשבות על עצמי</a:t>
            </a:r>
            <a:endParaRPr lang="en-US" sz="3200" dirty="0"/>
          </a:p>
          <a:p>
            <a:r>
              <a:rPr lang="he-IL" sz="3200" dirty="0"/>
              <a:t>אני לא קומפטנטי, אני לא מסוגל להתמודד ולהצליח, אני לא שווה.</a:t>
            </a:r>
            <a:endParaRPr lang="en-US" sz="3200" dirty="0"/>
          </a:p>
          <a:p>
            <a:r>
              <a:rPr lang="he-IL" sz="3200" u="sng" dirty="0"/>
              <a:t>רגשות:</a:t>
            </a:r>
            <a:endParaRPr lang="en-US" sz="3200" dirty="0"/>
          </a:p>
          <a:p>
            <a:r>
              <a:rPr lang="he-IL" sz="3200" dirty="0"/>
              <a:t>חרדה, חוסר בטחון עצמי, תסכול, ייאוש</a:t>
            </a:r>
            <a:endParaRPr lang="en-US" sz="3200" dirty="0"/>
          </a:p>
          <a:p>
            <a:r>
              <a:rPr lang="he-IL" sz="3200" u="sng" dirty="0"/>
              <a:t>התנהגות:</a:t>
            </a:r>
            <a:endParaRPr lang="en-US" sz="3200" dirty="0"/>
          </a:p>
          <a:p>
            <a:r>
              <a:rPr lang="he-IL" sz="3200" dirty="0"/>
              <a:t>הימנעויות, צמצום, נ</a:t>
            </a:r>
            <a:r>
              <a:rPr lang="he-IL" sz="3200" dirty="0" smtClean="0"/>
              <a:t>יכנס </a:t>
            </a:r>
            <a:r>
              <a:rPr lang="he-IL" sz="3200" dirty="0"/>
              <a:t>למיטה, לא </a:t>
            </a:r>
            <a:r>
              <a:rPr lang="he-IL" sz="3200" dirty="0" smtClean="0"/>
              <a:t>יוצא וניפגש </a:t>
            </a:r>
            <a:r>
              <a:rPr lang="he-IL" sz="3200" dirty="0"/>
              <a:t>עם אחרים</a:t>
            </a:r>
          </a:p>
        </p:txBody>
      </p:sp>
    </p:spTree>
    <p:extLst>
      <p:ext uri="{BB962C8B-B14F-4D97-AF65-F5344CB8AC3E}">
        <p14:creationId xmlns:p14="http://schemas.microsoft.com/office/powerpoint/2010/main" val="709587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flipH="1">
            <a:off x="1187624" y="836712"/>
            <a:ext cx="7632848" cy="5078313"/>
          </a:xfrm>
          <a:prstGeom prst="rect">
            <a:avLst/>
          </a:prstGeom>
        </p:spPr>
        <p:txBody>
          <a:bodyPr wrap="square">
            <a:spAutoFit/>
          </a:bodyPr>
          <a:lstStyle/>
          <a:p>
            <a:r>
              <a:rPr lang="he-IL" sz="3600" b="1" dirty="0"/>
              <a:t>הגדרה ברורה של מטרות </a:t>
            </a:r>
            <a:r>
              <a:rPr lang="he-IL" sz="3600" b="1" dirty="0" smtClean="0"/>
              <a:t>הטיפול: </a:t>
            </a:r>
          </a:p>
          <a:p>
            <a:r>
              <a:rPr lang="he-IL" sz="3600" dirty="0"/>
              <a:t> 1.)לימוד שיטתי ומסודר של שיטות הרפיה פיזית ובדימיון, ובעיקר של </a:t>
            </a:r>
            <a:r>
              <a:rPr lang="he-IL" sz="3600" dirty="0" smtClean="0"/>
              <a:t>הנשימה.</a:t>
            </a:r>
          </a:p>
          <a:p>
            <a:r>
              <a:rPr lang="he-IL" sz="3600" dirty="0"/>
              <a:t> 2.) הסבר פסיכו-חינוכי לגבי הפרעת הפניקה וההיפוכונדריה ומשמעותה </a:t>
            </a:r>
            <a:r>
              <a:rPr lang="he-IL" sz="3600" dirty="0" smtClean="0"/>
              <a:t>.</a:t>
            </a:r>
          </a:p>
          <a:p>
            <a:r>
              <a:rPr lang="he-IL" sz="3600" dirty="0" smtClean="0"/>
              <a:t>3.) </a:t>
            </a:r>
            <a:r>
              <a:rPr lang="he-IL" sz="3600" dirty="0"/>
              <a:t>הדרכה לגבי סגנון חיים מתאים </a:t>
            </a:r>
            <a:r>
              <a:rPr lang="he-IL" sz="3600" dirty="0" smtClean="0"/>
              <a:t>–כמו</a:t>
            </a:r>
            <a:r>
              <a:rPr lang="he-IL" sz="3600" dirty="0"/>
              <a:t>: פעילות גופנית קבועה, אכילה מסודרת, הימנעות מעודף סוכר, קפאין וניקוטין שיכולים להגביר את התקפי החרדה .</a:t>
            </a:r>
          </a:p>
        </p:txBody>
      </p:sp>
    </p:spTree>
    <p:extLst>
      <p:ext uri="{BB962C8B-B14F-4D97-AF65-F5344CB8AC3E}">
        <p14:creationId xmlns:p14="http://schemas.microsoft.com/office/powerpoint/2010/main" val="34799097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36712"/>
            <a:ext cx="8172400" cy="5509200"/>
          </a:xfrm>
          <a:prstGeom prst="rect">
            <a:avLst/>
          </a:prstGeom>
        </p:spPr>
        <p:txBody>
          <a:bodyPr wrap="square">
            <a:spAutoFit/>
          </a:bodyPr>
          <a:lstStyle/>
          <a:p>
            <a:r>
              <a:rPr lang="he-IL" sz="3200" b="1" dirty="0" smtClean="0"/>
              <a:t>הגדרה ברורה של מטרות הטיפול-המשך: </a:t>
            </a:r>
          </a:p>
          <a:p>
            <a:r>
              <a:rPr lang="he-IL" sz="3200" dirty="0" smtClean="0"/>
              <a:t>4.)ניתור וצמצום של </a:t>
            </a:r>
            <a:r>
              <a:rPr lang="he-IL" sz="3200" dirty="0"/>
              <a:t>התקפי החרדה – הכולל גם את הגורמים להם וכיצד המטופל התמודד </a:t>
            </a:r>
            <a:r>
              <a:rPr lang="he-IL" sz="3200" dirty="0" smtClean="0"/>
              <a:t>עימם.</a:t>
            </a:r>
          </a:p>
          <a:p>
            <a:r>
              <a:rPr lang="he-IL" sz="3200" dirty="0" smtClean="0"/>
              <a:t>5.)התקדמות </a:t>
            </a:r>
            <a:r>
              <a:rPr lang="he-IL" sz="3200" dirty="0"/>
              <a:t>הדרגתית בחשיפה למצבים בדימיון ובמציאות– כחלק מהתגברות על הפרעת הפניקה </a:t>
            </a:r>
            <a:r>
              <a:rPr lang="he-IL" sz="3200" dirty="0" smtClean="0"/>
              <a:t>והיפוכונדריה</a:t>
            </a:r>
            <a:r>
              <a:rPr lang="he-IL" sz="3200" dirty="0"/>
              <a:t> </a:t>
            </a:r>
            <a:r>
              <a:rPr lang="he-IL" sz="3200" dirty="0" smtClean="0"/>
              <a:t>עפ"י סולם ה </a:t>
            </a:r>
            <a:r>
              <a:rPr lang="en-US" sz="3200" dirty="0" smtClean="0"/>
              <a:t>SUDS</a:t>
            </a:r>
            <a:r>
              <a:rPr lang="he-IL" sz="3200" dirty="0" smtClean="0"/>
              <a:t> .</a:t>
            </a:r>
          </a:p>
          <a:p>
            <a:r>
              <a:rPr lang="he-IL" sz="3200" b="1" dirty="0" smtClean="0"/>
              <a:t>6.) </a:t>
            </a:r>
            <a:r>
              <a:rPr lang="he-IL" sz="3200" dirty="0"/>
              <a:t>לימוד התמודדות עם מחשבות קשות , מחשבות </a:t>
            </a:r>
            <a:r>
              <a:rPr lang="he-IL" sz="3200" dirty="0" smtClean="0"/>
              <a:t>אוטומטיות כמו</a:t>
            </a:r>
            <a:r>
              <a:rPr lang="he-IL" sz="3200" dirty="0"/>
              <a:t>: "אני עומד להתעלף", "אני אמות כאן" , "אני לוזר", "אף פעם לא אצליח", וכו</a:t>
            </a:r>
            <a:r>
              <a:rPr lang="he-IL" sz="3200" dirty="0" smtClean="0"/>
              <a:t>'. וכן התמודדות עם אמונות הליבה. </a:t>
            </a:r>
            <a:endParaRPr lang="en-US" sz="3200" dirty="0"/>
          </a:p>
          <a:p>
            <a:r>
              <a:rPr lang="he-IL" sz="3200" dirty="0"/>
              <a:t> </a:t>
            </a:r>
            <a:endParaRPr lang="he-IL" sz="3200" b="1" dirty="0" smtClean="0"/>
          </a:p>
        </p:txBody>
      </p:sp>
    </p:spTree>
    <p:extLst>
      <p:ext uri="{BB962C8B-B14F-4D97-AF65-F5344CB8AC3E}">
        <p14:creationId xmlns:p14="http://schemas.microsoft.com/office/powerpoint/2010/main" val="2991135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548681"/>
            <a:ext cx="7272808" cy="4031873"/>
          </a:xfrm>
          <a:prstGeom prst="rect">
            <a:avLst/>
          </a:prstGeom>
        </p:spPr>
        <p:txBody>
          <a:bodyPr wrap="square">
            <a:spAutoFit/>
          </a:bodyPr>
          <a:lstStyle/>
          <a:p>
            <a:r>
              <a:rPr lang="he-IL" sz="3200" dirty="0" smtClean="0"/>
              <a:t>7.) לימוד התמודדות עם מצבי-רוח – מאחר והפרעת הפניקה מלווה במצבים של חרדה ודיכאון</a:t>
            </a:r>
          </a:p>
          <a:p>
            <a:r>
              <a:rPr lang="he-IL" sz="3200" dirty="0" smtClean="0"/>
              <a:t>8.) יצירת פעילויות מהנות שהנו רוצה לבצע וחושש כגון:</a:t>
            </a:r>
          </a:p>
          <a:p>
            <a:pPr marL="457200" indent="-457200">
              <a:buFont typeface="Arial" pitchFamily="34" charset="0"/>
              <a:buChar char="•"/>
            </a:pPr>
            <a:r>
              <a:rPr lang="he-IL" sz="3200" dirty="0" smtClean="0"/>
              <a:t>יציאה עם ידידות, חברים, דייטים, </a:t>
            </a:r>
          </a:p>
          <a:p>
            <a:pPr marL="457200" indent="-457200">
              <a:buFont typeface="Arial" pitchFamily="34" charset="0"/>
              <a:buChar char="•"/>
            </a:pPr>
            <a:r>
              <a:rPr lang="he-IL" sz="3200" dirty="0" smtClean="0"/>
              <a:t>חזרה למעגל העבודה </a:t>
            </a:r>
          </a:p>
          <a:p>
            <a:pPr marL="457200" indent="-457200">
              <a:buFont typeface="Arial" pitchFamily="34" charset="0"/>
              <a:buChar char="•"/>
            </a:pPr>
            <a:r>
              <a:rPr lang="he-IL" sz="3200" dirty="0" smtClean="0"/>
              <a:t>על מנת ליצור הצלחות והעצמה, תוך שימור איכות החיים. </a:t>
            </a:r>
            <a:endParaRPr lang="en-US" sz="3200" dirty="0"/>
          </a:p>
        </p:txBody>
      </p:sp>
    </p:spTree>
    <p:extLst>
      <p:ext uri="{BB962C8B-B14F-4D97-AF65-F5344CB8AC3E}">
        <p14:creationId xmlns:p14="http://schemas.microsoft.com/office/powerpoint/2010/main" val="35821503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771800" y="476672"/>
            <a:ext cx="3024336" cy="646331"/>
          </a:xfrm>
          <a:prstGeom prst="rect">
            <a:avLst/>
          </a:prstGeom>
        </p:spPr>
        <p:txBody>
          <a:bodyPr wrap="square">
            <a:spAutoFit/>
          </a:bodyPr>
          <a:lstStyle/>
          <a:p>
            <a:r>
              <a:rPr lang="he-IL" sz="3600" b="1" dirty="0" smtClean="0">
                <a:cs typeface="Times New Roman" pitchFamily="18" charset="0"/>
              </a:rPr>
              <a:t>יומן התקפי חרדה</a:t>
            </a:r>
            <a:endParaRPr lang="he-IL" sz="3600" b="1" dirty="0"/>
          </a:p>
        </p:txBody>
      </p:sp>
      <p:sp>
        <p:nvSpPr>
          <p:cNvPr id="3" name="מלבן 2"/>
          <p:cNvSpPr/>
          <p:nvPr/>
        </p:nvSpPr>
        <p:spPr>
          <a:xfrm>
            <a:off x="2286000" y="723644"/>
            <a:ext cx="4572000" cy="5632311"/>
          </a:xfrm>
          <a:prstGeom prst="rect">
            <a:avLst/>
          </a:prstGeom>
        </p:spPr>
        <p:txBody>
          <a:bodyPr>
            <a:spAutoFit/>
          </a:bodyPr>
          <a:lstStyle/>
          <a:p>
            <a:pPr>
              <a:lnSpc>
                <a:spcPct val="80000"/>
              </a:lnSpc>
            </a:pPr>
            <a:endParaRPr lang="he-IL" dirty="0" smtClean="0"/>
          </a:p>
          <a:p>
            <a:pPr>
              <a:lnSpc>
                <a:spcPct val="80000"/>
              </a:lnSpc>
            </a:pPr>
            <a:r>
              <a:rPr lang="he-IL" dirty="0" smtClean="0"/>
              <a:t>דווח על </a:t>
            </a:r>
          </a:p>
          <a:p>
            <a:pPr>
              <a:lnSpc>
                <a:spcPct val="80000"/>
              </a:lnSpc>
            </a:pPr>
            <a:r>
              <a:rPr lang="he-IL" dirty="0" smtClean="0"/>
              <a:t>התקף </a:t>
            </a:r>
          </a:p>
          <a:p>
            <a:pPr>
              <a:lnSpc>
                <a:spcPct val="80000"/>
              </a:lnSpc>
            </a:pPr>
            <a:r>
              <a:rPr lang="he-IL" dirty="0" smtClean="0"/>
              <a:t>חרדה</a:t>
            </a:r>
            <a:endParaRPr lang="en-US" dirty="0" smtClean="0"/>
          </a:p>
          <a:p>
            <a:pPr>
              <a:lnSpc>
                <a:spcPct val="80000"/>
              </a:lnSpc>
            </a:pPr>
            <a:r>
              <a:rPr lang="en-US" dirty="0" smtClean="0"/>
              <a:t/>
            </a:r>
            <a:br>
              <a:rPr lang="en-US" dirty="0" smtClean="0"/>
            </a:br>
            <a:r>
              <a:rPr lang="he-IL" dirty="0" smtClean="0"/>
              <a:t>תאריך: ___________________________   שעת התחלה: _________</a:t>
            </a:r>
            <a:endParaRPr lang="en-US" dirty="0" smtClean="0"/>
          </a:p>
          <a:p>
            <a:pPr>
              <a:lnSpc>
                <a:spcPct val="80000"/>
              </a:lnSpc>
            </a:pPr>
            <a:r>
              <a:rPr lang="he-IL" dirty="0" smtClean="0"/>
              <a:t>צפוי          </a:t>
            </a:r>
            <a:r>
              <a:rPr lang="en-US" dirty="0" smtClean="0">
                <a:sym typeface="Wingdings 2" pitchFamily="18" charset="2"/>
              </a:rPr>
              <a:t></a:t>
            </a:r>
            <a:endParaRPr lang="he-IL" dirty="0" smtClean="0"/>
          </a:p>
          <a:p>
            <a:pPr>
              <a:lnSpc>
                <a:spcPct val="80000"/>
              </a:lnSpc>
            </a:pPr>
            <a:r>
              <a:rPr lang="he-IL" dirty="0" smtClean="0"/>
              <a:t>בלתי צפוי  </a:t>
            </a:r>
            <a:r>
              <a:rPr lang="en-US" dirty="0" smtClean="0">
                <a:sym typeface="Wingdings 2" pitchFamily="18" charset="2"/>
              </a:rPr>
              <a:t></a:t>
            </a:r>
            <a:endParaRPr lang="he-IL" dirty="0" smtClean="0"/>
          </a:p>
          <a:p>
            <a:pPr>
              <a:lnSpc>
                <a:spcPct val="80000"/>
              </a:lnSpc>
            </a:pPr>
            <a:r>
              <a:rPr lang="he-IL" dirty="0" smtClean="0"/>
              <a:t>גורמים מדרבנים: ______________________________________</a:t>
            </a:r>
            <a:endParaRPr lang="he-IL" u="sng" dirty="0" smtClean="0"/>
          </a:p>
          <a:p>
            <a:pPr>
              <a:lnSpc>
                <a:spcPct val="80000"/>
              </a:lnSpc>
            </a:pPr>
            <a:r>
              <a:rPr lang="he-IL" u="sng" dirty="0" smtClean="0"/>
              <a:t>סמן את מירב הפחד שחשתה</a:t>
            </a:r>
            <a:r>
              <a:rPr lang="he-IL" dirty="0" smtClean="0"/>
              <a:t>:</a:t>
            </a:r>
            <a:endParaRPr lang="en-US" dirty="0" smtClean="0"/>
          </a:p>
          <a:p>
            <a:pPr>
              <a:lnSpc>
                <a:spcPct val="80000"/>
              </a:lnSpc>
            </a:pPr>
            <a:r>
              <a:rPr lang="en-US" dirty="0" smtClean="0"/>
              <a:t>	0	      1	          2	   3	       4	            5	    6	        7	             8	</a:t>
            </a:r>
          </a:p>
          <a:p>
            <a:pPr>
              <a:lnSpc>
                <a:spcPct val="80000"/>
              </a:lnSpc>
            </a:pPr>
            <a:r>
              <a:rPr lang="en-US" dirty="0" smtClean="0"/>
              <a:t>   </a:t>
            </a:r>
            <a:r>
              <a:rPr lang="he-IL" dirty="0" smtClean="0"/>
              <a:t>קיצוני                        חזק                              בינוני                          קל                         לא היה </a:t>
            </a:r>
            <a:endParaRPr lang="en-US" dirty="0" smtClean="0"/>
          </a:p>
          <a:p>
            <a:pPr>
              <a:lnSpc>
                <a:spcPct val="80000"/>
              </a:lnSpc>
            </a:pPr>
            <a:r>
              <a:rPr lang="en-US" dirty="0" smtClean="0"/>
              <a:t>            </a:t>
            </a:r>
            <a:r>
              <a:rPr lang="he-IL" dirty="0" smtClean="0">
                <a:sym typeface="Wingdings 2" pitchFamily="18" charset="2"/>
              </a:rPr>
              <a:t></a:t>
            </a:r>
            <a:r>
              <a:rPr lang="en-US" dirty="0" smtClean="0"/>
              <a:t>                </a:t>
            </a:r>
            <a:r>
              <a:rPr lang="he-IL" dirty="0" smtClean="0">
                <a:sym typeface="Wingdings 2" pitchFamily="18" charset="2"/>
              </a:rPr>
              <a:t></a:t>
            </a:r>
            <a:r>
              <a:rPr lang="en-US" dirty="0" smtClean="0"/>
              <a:t>               </a:t>
            </a:r>
            <a:r>
              <a:rPr lang="he-IL" dirty="0" smtClean="0">
                <a:sym typeface="Wingdings 2" pitchFamily="18" charset="2"/>
              </a:rPr>
              <a:t></a:t>
            </a:r>
            <a:r>
              <a:rPr lang="en-US" dirty="0" smtClean="0"/>
              <a:t>               </a:t>
            </a:r>
            <a:r>
              <a:rPr lang="he-IL" dirty="0" smtClean="0">
                <a:sym typeface="Wingdings 2" pitchFamily="18" charset="2"/>
              </a:rPr>
              <a:t></a:t>
            </a:r>
            <a:r>
              <a:rPr lang="en-US" dirty="0" smtClean="0"/>
              <a:t>              </a:t>
            </a:r>
            <a:r>
              <a:rPr lang="he-IL" dirty="0" smtClean="0">
                <a:sym typeface="Wingdings 2" pitchFamily="18" charset="2"/>
              </a:rPr>
              <a:t></a:t>
            </a:r>
            <a:r>
              <a:rPr lang="en-US" dirty="0" smtClean="0"/>
              <a:t>                </a:t>
            </a:r>
            <a:r>
              <a:rPr lang="he-IL" dirty="0" smtClean="0">
                <a:sym typeface="Wingdings 2" pitchFamily="18" charset="2"/>
              </a:rPr>
              <a:t></a:t>
            </a:r>
            <a:r>
              <a:rPr lang="en-US" dirty="0" smtClean="0"/>
              <a:t>             </a:t>
            </a:r>
            <a:r>
              <a:rPr lang="he-IL" dirty="0" smtClean="0">
                <a:sym typeface="Wingdings 2" pitchFamily="18" charset="2"/>
              </a:rPr>
              <a:t></a:t>
            </a:r>
            <a:r>
              <a:rPr lang="en-US" dirty="0" smtClean="0"/>
              <a:t>               </a:t>
            </a:r>
            <a:r>
              <a:rPr lang="he-IL" dirty="0" smtClean="0">
                <a:sym typeface="Wingdings 2" pitchFamily="18" charset="2"/>
              </a:rPr>
              <a:t></a:t>
            </a:r>
            <a:r>
              <a:rPr lang="en-US" dirty="0" smtClean="0"/>
              <a:t>               </a:t>
            </a:r>
            <a:r>
              <a:rPr lang="he-IL" dirty="0" smtClean="0">
                <a:sym typeface="Wingdings 2" pitchFamily="18" charset="2"/>
              </a:rPr>
              <a:t></a:t>
            </a:r>
            <a:endParaRPr lang="he-IL" i="1" u="sng" dirty="0" smtClean="0"/>
          </a:p>
          <a:p>
            <a:pPr>
              <a:lnSpc>
                <a:spcPct val="80000"/>
              </a:lnSpc>
            </a:pPr>
            <a:r>
              <a:rPr lang="he-IL" i="1" u="sng" dirty="0" smtClean="0"/>
              <a:t>סימפטומים</a:t>
            </a:r>
            <a:r>
              <a:rPr lang="he-IL" i="1" dirty="0" smtClean="0"/>
              <a:t>: </a:t>
            </a:r>
            <a:r>
              <a:rPr lang="he-IL" dirty="0" smtClean="0"/>
              <a:t>סמן את כל מה חשת, לפחות בדרגה בינונית</a:t>
            </a:r>
            <a:r>
              <a:rPr lang="en-US" dirty="0" smtClean="0">
                <a:sym typeface="Wingdings 2" pitchFamily="18" charset="2"/>
              </a:rPr>
              <a:t></a:t>
            </a:r>
            <a:r>
              <a:rPr lang="en-US" dirty="0" smtClean="0"/>
              <a:t> </a:t>
            </a:r>
            <a:r>
              <a:rPr lang="he-IL" dirty="0" smtClean="0"/>
              <a:t> קשיי נשימה</a:t>
            </a:r>
            <a:r>
              <a:rPr lang="en-US" dirty="0" smtClean="0">
                <a:sym typeface="Wingdings 2" pitchFamily="18" charset="2"/>
              </a:rPr>
              <a:t></a:t>
            </a:r>
            <a:r>
              <a:rPr lang="he-IL" dirty="0" smtClean="0"/>
              <a:t> בחילות</a:t>
            </a:r>
            <a:r>
              <a:rPr lang="en-US" dirty="0" smtClean="0">
                <a:sym typeface="Wingdings 2" pitchFamily="18" charset="2"/>
              </a:rPr>
              <a:t></a:t>
            </a:r>
            <a:r>
              <a:rPr lang="en-US" dirty="0" smtClean="0"/>
              <a:t> </a:t>
            </a:r>
            <a:r>
              <a:rPr lang="he-IL" dirty="0" smtClean="0"/>
              <a:t>חוסר שיווי משקל-סחרחורת</a:t>
            </a:r>
            <a:r>
              <a:rPr lang="en-US" dirty="0" smtClean="0">
                <a:sym typeface="Wingdings 2" pitchFamily="18" charset="2"/>
              </a:rPr>
              <a:t></a:t>
            </a:r>
            <a:r>
              <a:rPr lang="en-US" dirty="0" smtClean="0"/>
              <a:t> </a:t>
            </a:r>
            <a:r>
              <a:rPr lang="he-IL" dirty="0" smtClean="0"/>
              <a:t> דפיקות לב מהירות</a:t>
            </a:r>
            <a:r>
              <a:rPr lang="en-US" dirty="0" smtClean="0">
                <a:sym typeface="Wingdings 2" pitchFamily="18" charset="2"/>
              </a:rPr>
              <a:t></a:t>
            </a:r>
            <a:r>
              <a:rPr lang="he-IL" dirty="0" smtClean="0"/>
              <a:t> אי נוחות בחזה</a:t>
            </a:r>
            <a:r>
              <a:rPr lang="en-US" dirty="0" smtClean="0">
                <a:sym typeface="Wingdings 2" pitchFamily="18" charset="2"/>
              </a:rPr>
              <a:t></a:t>
            </a:r>
            <a:r>
              <a:rPr lang="he-IL" dirty="0" smtClean="0"/>
              <a:t> פחד למות  </a:t>
            </a:r>
            <a:r>
              <a:rPr lang="en-US" dirty="0" smtClean="0">
                <a:sym typeface="Wingdings 2" pitchFamily="18" charset="2"/>
              </a:rPr>
              <a:t></a:t>
            </a:r>
            <a:r>
              <a:rPr lang="he-IL" dirty="0" smtClean="0"/>
              <a:t>תחושת חנק</a:t>
            </a:r>
            <a:r>
              <a:rPr lang="en-US" dirty="0" smtClean="0">
                <a:sym typeface="Wingdings 2" pitchFamily="18" charset="2"/>
              </a:rPr>
              <a:t></a:t>
            </a:r>
            <a:r>
              <a:rPr lang="he-IL" dirty="0" smtClean="0"/>
              <a:t> תחושות של חום וקור</a:t>
            </a:r>
            <a:r>
              <a:rPr lang="en-US" dirty="0" smtClean="0">
                <a:sym typeface="Wingdings 2" pitchFamily="18" charset="2"/>
              </a:rPr>
              <a:t></a:t>
            </a:r>
            <a:r>
              <a:rPr lang="he-IL" dirty="0" smtClean="0"/>
              <a:t> פחד להשתגע- לאבד שליטה. </a:t>
            </a:r>
            <a:r>
              <a:rPr lang="en-US" dirty="0" smtClean="0">
                <a:sym typeface="Wingdings 2" pitchFamily="18" charset="2"/>
              </a:rPr>
              <a:t></a:t>
            </a:r>
            <a:r>
              <a:rPr lang="he-IL" dirty="0" smtClean="0"/>
              <a:t> כמו נמלים בגוף</a:t>
            </a:r>
            <a:r>
              <a:rPr lang="en-US" dirty="0" smtClean="0">
                <a:sym typeface="Wingdings 2" pitchFamily="18" charset="2"/>
              </a:rPr>
              <a:t></a:t>
            </a:r>
            <a:r>
              <a:rPr lang="he-IL" dirty="0" smtClean="0"/>
              <a:t> זיעה מרובה </a:t>
            </a:r>
            <a:r>
              <a:rPr lang="en-US" dirty="0" smtClean="0">
                <a:sym typeface="Wingdings 2" pitchFamily="18" charset="2"/>
              </a:rPr>
              <a:t></a:t>
            </a:r>
            <a:r>
              <a:rPr lang="he-IL" dirty="0" smtClean="0"/>
              <a:t> רעד- צמרמורת</a:t>
            </a:r>
            <a:r>
              <a:rPr lang="en-US" dirty="0" smtClean="0">
                <a:sym typeface="Wingdings 2" pitchFamily="18" charset="2"/>
              </a:rPr>
              <a:t></a:t>
            </a:r>
            <a:r>
              <a:rPr lang="he-IL" dirty="0" smtClean="0"/>
              <a:t> תחושה של "אי מציאות"</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04665"/>
            <a:ext cx="6174432" cy="5262979"/>
          </a:xfrm>
          <a:prstGeom prst="rect">
            <a:avLst/>
          </a:prstGeom>
        </p:spPr>
        <p:txBody>
          <a:bodyPr wrap="square">
            <a:spAutoFit/>
          </a:bodyPr>
          <a:lstStyle/>
          <a:p>
            <a:r>
              <a:rPr lang="he-IL" sz="2400" b="1" dirty="0" smtClean="0"/>
              <a:t>רקע המקרה:</a:t>
            </a:r>
          </a:p>
          <a:p>
            <a:r>
              <a:rPr lang="he-IL" sz="2400" dirty="0" smtClean="0"/>
              <a:t>א</a:t>
            </a:r>
            <a:r>
              <a:rPr lang="he-IL" sz="2400" dirty="0"/>
              <a:t>. בן 22ש', קשר טוב עם ההורים, עד לפני מספר חודשים היה בעל בטחון עצמי, מצב רוח תקין, ותפקוד נורמטיבי-עפ"י דיווח עצמי. </a:t>
            </a:r>
            <a:endParaRPr lang="he-IL" sz="2400" dirty="0" smtClean="0"/>
          </a:p>
          <a:p>
            <a:r>
              <a:rPr lang="he-IL" sz="2400" dirty="0" smtClean="0"/>
              <a:t>לפני </a:t>
            </a:r>
            <a:r>
              <a:rPr lang="he-IL" sz="2400" dirty="0"/>
              <a:t>מספר חודשים קיים יחסי מין בלתי מוגנים ( ללא קונדום) עם בת הזוג, עמה היה בקשר כחודשיים, ולאחר קיום היחסים פיתח חרדה כי הוא נדבק ב </a:t>
            </a:r>
            <a:r>
              <a:rPr lang="en-US" sz="2400" b="1" dirty="0"/>
              <a:t>STD </a:t>
            </a:r>
            <a:r>
              <a:rPr lang="he-IL" sz="2400" dirty="0"/>
              <a:t>. </a:t>
            </a:r>
            <a:endParaRPr lang="he-IL" sz="2400" dirty="0" smtClean="0"/>
          </a:p>
          <a:p>
            <a:r>
              <a:rPr lang="he-IL" sz="2400" dirty="0" smtClean="0"/>
              <a:t>למחרת </a:t>
            </a:r>
            <a:r>
              <a:rPr lang="he-IL" sz="2400" dirty="0"/>
              <a:t>ניתק את הקשר, וטען כי הוא חש דחייה ממנה, התחיל לעבור מספר בדיקות ולאחר שהובהר כי אינו סובל ממחלה המועברת בקיום יחסי מין, החל לחשוש כי אולי יש לו גידול בראש עקב המחשבות האובססיביות וכי אולי הוא זקוק לעזרה. לאחר שהובהר לו שאינו משום בעיה פיזית ( הוא אף שכנע את הרופא לעבור </a:t>
            </a:r>
            <a:r>
              <a:rPr lang="en-US" sz="2400" b="1" dirty="0"/>
              <a:t>CT </a:t>
            </a:r>
            <a:r>
              <a:rPr lang="he-IL" sz="2400" dirty="0"/>
              <a:t>ראש) הבין כי מדובר בבעיה רגשית </a:t>
            </a:r>
            <a:r>
              <a:rPr lang="he-IL" sz="2400" dirty="0" smtClean="0"/>
              <a:t>.</a:t>
            </a:r>
            <a:endParaRPr lang="en-US" sz="2400" dirty="0"/>
          </a:p>
        </p:txBody>
      </p:sp>
    </p:spTree>
    <p:extLst>
      <p:ext uri="{BB962C8B-B14F-4D97-AF65-F5344CB8AC3E}">
        <p14:creationId xmlns:p14="http://schemas.microsoft.com/office/powerpoint/2010/main" val="627966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424936" cy="5509200"/>
          </a:xfrm>
          <a:prstGeom prst="rect">
            <a:avLst/>
          </a:prstGeom>
        </p:spPr>
        <p:txBody>
          <a:bodyPr wrap="square">
            <a:spAutoFit/>
          </a:bodyPr>
          <a:lstStyle/>
          <a:p>
            <a:r>
              <a:rPr lang="he-IL" sz="3200" b="1" dirty="0"/>
              <a:t>מהלך הטיפול</a:t>
            </a:r>
            <a:endParaRPr lang="en-US" sz="3200" dirty="0"/>
          </a:p>
          <a:p>
            <a:r>
              <a:rPr lang="he-IL" sz="3200" dirty="0"/>
              <a:t>במפגש הראשון –עשינו הערכת מצב ואבחון ההפרעה וכן שיחת אינטייק.</a:t>
            </a:r>
            <a:endParaRPr lang="en-US" sz="3200" dirty="0"/>
          </a:p>
          <a:p>
            <a:r>
              <a:rPr lang="he-IL" sz="3200" dirty="0"/>
              <a:t>במפגש השני- קיבל הסבר פסיכו-חינוכי על הפרעות חרדה בכלל והפרעת הפאניקה וההיפוכונדריה בפרט, בנוסף קיבל הסבר על ה</a:t>
            </a:r>
            <a:r>
              <a:rPr lang="en-US" sz="3200" b="1" dirty="0"/>
              <a:t>SUDS</a:t>
            </a:r>
            <a:r>
              <a:rPr lang="he-IL" sz="3200" dirty="0"/>
              <a:t>. עשינו דירוג של חשיפה במציאות:</a:t>
            </a:r>
            <a:endParaRPr lang="en-US" sz="3200" dirty="0"/>
          </a:p>
          <a:p>
            <a:r>
              <a:rPr lang="he-IL" sz="3200" dirty="0"/>
              <a:t>30- לשבת בבית עם 5 אנשים 40- להישאר בבית לבד 50- לראות סרט רומנטי 60-לצאת מהבית 70-ללכת ללימודים/עבודה 80-לשבת עם ידידות בבית קפה 90- לשבת עם ידידה אחת 100- לצאת לדייט. </a:t>
            </a:r>
            <a:endParaRPr lang="en-US" sz="3200" dirty="0"/>
          </a:p>
          <a:p>
            <a:r>
              <a:rPr lang="he-IL" sz="3200" dirty="0"/>
              <a:t>במהלך המפגש למד תהליכי דמיון מודרך והרפייה </a:t>
            </a:r>
            <a:r>
              <a:rPr lang="he-IL" sz="3200" dirty="0" smtClean="0"/>
              <a:t>עצמית.</a:t>
            </a:r>
            <a:endParaRPr lang="he-IL" sz="3200" dirty="0"/>
          </a:p>
        </p:txBody>
      </p:sp>
    </p:spTree>
    <p:extLst>
      <p:ext uri="{BB962C8B-B14F-4D97-AF65-F5344CB8AC3E}">
        <p14:creationId xmlns:p14="http://schemas.microsoft.com/office/powerpoint/2010/main" val="39915164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1" y="548680"/>
            <a:ext cx="7416824" cy="5016758"/>
          </a:xfrm>
          <a:prstGeom prst="rect">
            <a:avLst/>
          </a:prstGeom>
        </p:spPr>
        <p:txBody>
          <a:bodyPr wrap="square">
            <a:spAutoFit/>
          </a:bodyPr>
          <a:lstStyle/>
          <a:p>
            <a:r>
              <a:rPr lang="he-IL" sz="3200" b="1" dirty="0" smtClean="0"/>
              <a:t>מהלך הטיפול המשך:</a:t>
            </a:r>
          </a:p>
          <a:p>
            <a:endParaRPr lang="he-IL" sz="3200" b="1" dirty="0" smtClean="0"/>
          </a:p>
          <a:p>
            <a:r>
              <a:rPr lang="he-IL" sz="3200" dirty="0"/>
              <a:t>לאחר מפגש זה, א. הפסיק להגיע למפגשים , וטען כי ההתקפים עברו מעצמם לאחר תהליך יחיד של דימיון מודרך, וכי הוא מסוגל לעזור לעצמו באימון עצמי. אני ביקשתי מא. לעשות מפגש נוסף אך הוא סירב. לאחר כחודש א. יצר קשר וביקש לחזור לטיפול לאחר שבמפגש עם ידידה בבית קפה, החלו התקפי הפאניקה לחזור. בעקבות המפגש חלה ירידה במצב רוח של א. והתקפי הפאניקה חזרו. </a:t>
            </a:r>
            <a:endParaRPr lang="en-US" sz="3200" dirty="0"/>
          </a:p>
        </p:txBody>
      </p:sp>
    </p:spTree>
    <p:extLst>
      <p:ext uri="{BB962C8B-B14F-4D97-AF65-F5344CB8AC3E}">
        <p14:creationId xmlns:p14="http://schemas.microsoft.com/office/powerpoint/2010/main" val="17343165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692696"/>
            <a:ext cx="7776864" cy="4524315"/>
          </a:xfrm>
          <a:prstGeom prst="rect">
            <a:avLst/>
          </a:prstGeom>
        </p:spPr>
        <p:txBody>
          <a:bodyPr wrap="square">
            <a:spAutoFit/>
          </a:bodyPr>
          <a:lstStyle/>
          <a:p>
            <a:r>
              <a:rPr lang="he-IL" sz="3200" dirty="0" smtClean="0"/>
              <a:t>במהלך המפגש הנ"ל עשינו חוזה טיפולי, בו א. התחייב ל 10 מפגשים , חזרנו מעט על ההסבר הפסיכו חינוכי ועל טבלת ה </a:t>
            </a:r>
            <a:r>
              <a:rPr lang="en-US" sz="3200" b="1" dirty="0" smtClean="0"/>
              <a:t>SUDS </a:t>
            </a:r>
            <a:r>
              <a:rPr lang="he-IL" sz="3200" dirty="0" smtClean="0"/>
              <a:t> שלו והחלנו בטיפול. בנוסף כאשר ההתקפים היו קשים עבורו חזרנו לתרגל הרפייה פיזית וע"י דימיון מודרך. </a:t>
            </a:r>
            <a:endParaRPr lang="en-US" sz="3200" dirty="0" smtClean="0"/>
          </a:p>
          <a:p>
            <a:r>
              <a:rPr lang="he-IL" sz="3200" dirty="0"/>
              <a:t>במהלך המפגשים הבאים עברנו על רשימת החשיפות וביצענו אותם, וכן קיבל טבלה בה רשם את המחשבות האוטומטיות, והפרכתן. בנוסף לאורך הטיפול א. קיבל שיעורי בית למלא טבלאות:</a:t>
            </a:r>
            <a:endParaRPr lang="en-US" sz="3200" dirty="0"/>
          </a:p>
        </p:txBody>
      </p:sp>
    </p:spTree>
    <p:extLst>
      <p:ext uri="{BB962C8B-B14F-4D97-AF65-F5344CB8AC3E}">
        <p14:creationId xmlns:p14="http://schemas.microsoft.com/office/powerpoint/2010/main" val="22997969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61550971"/>
              </p:ext>
            </p:extLst>
          </p:nvPr>
        </p:nvGraphicFramePr>
        <p:xfrm>
          <a:off x="539553" y="620688"/>
          <a:ext cx="7992886" cy="2926080"/>
        </p:xfrm>
        <a:graphic>
          <a:graphicData uri="http://schemas.openxmlformats.org/drawingml/2006/table">
            <a:tbl>
              <a:tblPr rtl="1" firstRow="1" firstCol="1" bandRow="1">
                <a:tableStyleId>{5C22544A-7EE6-4342-B048-85BDC9FD1C3A}</a:tableStyleId>
              </a:tblPr>
              <a:tblGrid>
                <a:gridCol w="1598202"/>
                <a:gridCol w="1598202"/>
                <a:gridCol w="1598202"/>
                <a:gridCol w="1599140"/>
                <a:gridCol w="1599140"/>
              </a:tblGrid>
              <a:tr h="2249639">
                <a:tc>
                  <a:txBody>
                    <a:bodyPr/>
                    <a:lstStyle/>
                    <a:p>
                      <a:pPr algn="just" rtl="1">
                        <a:lnSpc>
                          <a:spcPct val="150000"/>
                        </a:lnSpc>
                        <a:spcAft>
                          <a:spcPts val="0"/>
                        </a:spcAft>
                      </a:pPr>
                      <a:r>
                        <a:rPr lang="he-IL" sz="3200" dirty="0">
                          <a:effectLst/>
                        </a:rPr>
                        <a:t>תאריך</a:t>
                      </a:r>
                      <a:r>
                        <a:rPr lang="he-IL" sz="3200" dirty="0" smtClean="0">
                          <a:effectLst/>
                        </a:rPr>
                        <a:t>/</a:t>
                      </a:r>
                    </a:p>
                    <a:p>
                      <a:pPr algn="just" rtl="1">
                        <a:lnSpc>
                          <a:spcPct val="150000"/>
                        </a:lnSpc>
                        <a:spcAft>
                          <a:spcPts val="0"/>
                        </a:spcAft>
                      </a:pPr>
                      <a:r>
                        <a:rPr lang="he-IL" sz="3200" dirty="0" smtClean="0">
                          <a:effectLst/>
                        </a:rPr>
                        <a:t>שעה+</a:t>
                      </a:r>
                    </a:p>
                    <a:p>
                      <a:pPr algn="just" rtl="1">
                        <a:lnSpc>
                          <a:spcPct val="150000"/>
                        </a:lnSpc>
                        <a:spcAft>
                          <a:spcPts val="0"/>
                        </a:spcAft>
                      </a:pPr>
                      <a:r>
                        <a:rPr lang="he-IL" sz="3200" dirty="0" smtClean="0">
                          <a:effectLst/>
                        </a:rPr>
                        <a:t>מס </a:t>
                      </a:r>
                      <a:r>
                        <a:rPr lang="he-IL" sz="3200" dirty="0">
                          <a:effectLst/>
                        </a:rPr>
                        <a:t>דקות אירוע</a:t>
                      </a:r>
                      <a:endParaRPr lang="en-US" sz="3200" dirty="0">
                        <a:effectLst/>
                        <a:latin typeface="Times New Roman"/>
                        <a:ea typeface="Times New Roman"/>
                      </a:endParaRPr>
                    </a:p>
                  </a:txBody>
                  <a:tcPr marL="68580" marR="68580" marT="0" marB="0"/>
                </a:tc>
                <a:tc>
                  <a:txBody>
                    <a:bodyPr/>
                    <a:lstStyle/>
                    <a:p>
                      <a:pPr algn="just" rtl="1">
                        <a:lnSpc>
                          <a:spcPct val="150000"/>
                        </a:lnSpc>
                        <a:spcAft>
                          <a:spcPts val="0"/>
                        </a:spcAft>
                      </a:pPr>
                      <a:r>
                        <a:rPr lang="he-IL" sz="3200">
                          <a:effectLst/>
                        </a:rPr>
                        <a:t>אירוע טריגר</a:t>
                      </a:r>
                      <a:endParaRPr lang="en-US" sz="3200">
                        <a:effectLst/>
                        <a:latin typeface="Times New Roman"/>
                        <a:ea typeface="Times New Roman"/>
                      </a:endParaRPr>
                    </a:p>
                  </a:txBody>
                  <a:tcPr marL="68580" marR="68580" marT="0" marB="0"/>
                </a:tc>
                <a:tc>
                  <a:txBody>
                    <a:bodyPr/>
                    <a:lstStyle/>
                    <a:p>
                      <a:pPr algn="just" rtl="1">
                        <a:lnSpc>
                          <a:spcPct val="150000"/>
                        </a:lnSpc>
                        <a:spcAft>
                          <a:spcPts val="0"/>
                        </a:spcAft>
                      </a:pPr>
                      <a:r>
                        <a:rPr lang="he-IL" sz="3200">
                          <a:effectLst/>
                        </a:rPr>
                        <a:t>מחשבות אוטומטיות וסוג</a:t>
                      </a:r>
                      <a:endParaRPr lang="en-US" sz="3200">
                        <a:effectLst/>
                        <a:latin typeface="Times New Roman"/>
                        <a:ea typeface="Times New Roman"/>
                      </a:endParaRPr>
                    </a:p>
                  </a:txBody>
                  <a:tcPr marL="68580" marR="68580" marT="0" marB="0"/>
                </a:tc>
                <a:tc>
                  <a:txBody>
                    <a:bodyPr/>
                    <a:lstStyle/>
                    <a:p>
                      <a:pPr algn="just" rtl="1">
                        <a:lnSpc>
                          <a:spcPct val="150000"/>
                        </a:lnSpc>
                        <a:spcAft>
                          <a:spcPts val="0"/>
                        </a:spcAft>
                      </a:pPr>
                      <a:r>
                        <a:rPr lang="he-IL" sz="3200">
                          <a:effectLst/>
                        </a:rPr>
                        <a:t>רגשות</a:t>
                      </a:r>
                      <a:endParaRPr lang="en-US" sz="3200">
                        <a:effectLst/>
                        <a:latin typeface="Times New Roman"/>
                        <a:ea typeface="Times New Roman"/>
                      </a:endParaRPr>
                    </a:p>
                  </a:txBody>
                  <a:tcPr marL="68580" marR="68580" marT="0" marB="0"/>
                </a:tc>
                <a:tc>
                  <a:txBody>
                    <a:bodyPr/>
                    <a:lstStyle/>
                    <a:p>
                      <a:pPr algn="just" rtl="1">
                        <a:lnSpc>
                          <a:spcPct val="150000"/>
                        </a:lnSpc>
                        <a:spcAft>
                          <a:spcPts val="0"/>
                        </a:spcAft>
                      </a:pPr>
                      <a:r>
                        <a:rPr lang="he-IL" sz="3200" dirty="0">
                          <a:effectLst/>
                        </a:rPr>
                        <a:t>התנהגות</a:t>
                      </a:r>
                      <a:endParaRPr lang="en-US" sz="3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679422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467544" y="-1687928"/>
            <a:ext cx="8367996" cy="82176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endParaRPr kumimoji="0" lang="he-IL" sz="14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lang="he-IL" sz="1400" u="sng" dirty="0" smtClean="0">
              <a:solidFill>
                <a:srgbClr val="FF0000"/>
              </a:solidFill>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kumimoji="0" lang="he-IL" sz="14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lang="he-IL" sz="1400" u="sng" dirty="0" smtClean="0">
              <a:solidFill>
                <a:srgbClr val="FF0000"/>
              </a:solidFill>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kumimoji="0" lang="he-IL" sz="14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lang="he-IL" sz="1400" u="sng" dirty="0" smtClean="0">
              <a:solidFill>
                <a:srgbClr val="FF0000"/>
              </a:solidFill>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kumimoji="0" lang="he-IL" sz="14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lang="he-IL" sz="1400" u="sng" dirty="0" smtClean="0">
              <a:solidFill>
                <a:srgbClr val="FF0000"/>
              </a:solidFill>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kumimoji="0" lang="he-IL" sz="14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lang="he-IL" sz="1400" u="sng" dirty="0" smtClean="0">
              <a:solidFill>
                <a:srgbClr val="FF0000"/>
              </a:solidFill>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kumimoji="0" lang="he-IL" sz="14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lang="he-IL" sz="1400" u="sng" dirty="0" smtClean="0">
              <a:solidFill>
                <a:srgbClr val="FF0000"/>
              </a:solidFill>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kumimoji="0" lang="he-IL" sz="14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lang="he-IL" sz="2000" b="1" u="sng" dirty="0" smtClean="0">
                <a:solidFill>
                  <a:srgbClr val="FF0000"/>
                </a:solidFill>
                <a:latin typeface="Arial" pitchFamily="34" charset="0"/>
                <a:ea typeface="Times New Roman" pitchFamily="18" charset="0"/>
                <a:cs typeface="Arial" pitchFamily="34" charset="0"/>
              </a:rPr>
              <a:t>תרגיל לזיהוי מחשבות אוטומטיות</a:t>
            </a:r>
          </a:p>
          <a:p>
            <a:pPr marL="0" marR="0" lvl="0" indent="0" algn="l" defTabSz="914400" rtl="1" eaLnBrk="1" fontAlgn="base" latinLnBrk="0" hangingPunct="1">
              <a:lnSpc>
                <a:spcPct val="100000"/>
              </a:lnSpc>
              <a:spcBef>
                <a:spcPct val="0"/>
              </a:spcBef>
              <a:spcAft>
                <a:spcPct val="0"/>
              </a:spcAft>
              <a:buClrTx/>
              <a:buSzTx/>
              <a:buFontTx/>
              <a:buNone/>
              <a:tabLst/>
            </a:pPr>
            <a:endParaRPr kumimoji="0" lang="he-IL" sz="14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r>
              <a:rPr kumimoji="0" lang="he-IL" sz="24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טופס דידקטי</a:t>
            </a:r>
            <a:r>
              <a:rPr kumimoji="0" lang="he-IL"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רשום על גבי הטופס הבא:</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אירוע הקשור לרגש מסוים שהרגשת: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מה בדיוק הרגשת?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מה אמרת לעצמך, או איזה תמונה עלתה בראשך באותו הרגע?</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כיצד הפירוש המסוים הזה מסביר את הרגש המסוים שהרגשת.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דמיין לעצמך פירוש אחר שהיית יכול לתת לאותו האירוע - אפילו שאינך מאמין   בו כרגע:</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	נסה לחשוב כיצד היית מרגיש אילו נתת את הפירוש הזה לאירוע הנדון?          </a:t>
            </a:r>
            <a:br>
              <a:rPr kumimoji="0" lang="he-IL"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he-IL"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האם זה אותו הרגש מסעיף 2 או אחר?</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	אם התשובה לשאלה 6 היא שלילית נסה לדמיין כיצד היית מתנהג אילו הרגשת      כפי שהרגשת בסעיף 6.</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0" y="1077002"/>
            <a:ext cx="91440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700" b="0"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טעויות שכיחות במחשבות אוטומטיות:</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מחשבות אוטומטיות, שמביאות לרגשות או להתנהגויות בלתי  מועילות, מתאפיינות </a:t>
            </a:r>
            <a:r>
              <a:rPr kumimoji="0" lang="he-IL" sz="1300" b="0" i="0" u="none" strike="noStrike" cap="none" normalizeH="0" baseline="0" dirty="0" err="1" smtClean="0">
                <a:ln>
                  <a:noFill/>
                </a:ln>
                <a:solidFill>
                  <a:schemeClr val="tx1"/>
                </a:solidFill>
                <a:effectLst/>
                <a:latin typeface="David" pitchFamily="34" charset="-79"/>
                <a:ea typeface="Times New Roman" pitchFamily="18" charset="0"/>
                <a:cs typeface="Arial" pitchFamily="34" charset="0"/>
              </a:rPr>
              <a:t>בדכ"ל</a:t>
            </a: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בהיותן בלתי רציונאליות ועמוסות טעויות  לוגיות, במבנן. חשיבה רציונאלית או הגיונית יותר מביאה בדרך כלל להרגשה טובה יותר ולהתנהגות מועילה יותר. כך טוענת הגישה הקוגניטיבית וכך מוכיח הניסיון הטיפולי והלא טיפולי אצל מרביתנו. בין הטעויות הלוגיות השכיחות חקר אהרון בק  ומצא:</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sng" strike="noStrike" cap="none" normalizeH="0" baseline="0" dirty="0" smtClean="0">
                <a:ln>
                  <a:noFill/>
                </a:ln>
                <a:solidFill>
                  <a:schemeClr val="tx1"/>
                </a:solidFill>
                <a:effectLst/>
                <a:latin typeface="David" pitchFamily="34" charset="-79"/>
                <a:ea typeface="Times New Roman" pitchFamily="18" charset="0"/>
                <a:cs typeface="Arial" pitchFamily="34" charset="0"/>
              </a:rPr>
              <a:t>הכללת יתר</a:t>
            </a: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זאת הנטייה להסיק מסקנות כוללניות על סמך נתונים מועטים ותוך התעלמות מיתר הנתונים. דוגמא: אם אכשל בבחינה ואומר לעצמי "אני תמיד נכשל". אם אומר לעצמי שבתי "אף פעם" לא עוזרת לי ב"שום דבר".</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sng" strike="noStrike" cap="none" normalizeH="0" baseline="0" dirty="0" smtClean="0">
                <a:ln>
                  <a:noFill/>
                </a:ln>
                <a:solidFill>
                  <a:schemeClr val="tx1"/>
                </a:solidFill>
                <a:effectLst/>
                <a:latin typeface="David" pitchFamily="34" charset="-79"/>
                <a:ea typeface="Times New Roman" pitchFamily="18" charset="0"/>
                <a:cs typeface="Arial" pitchFamily="34" charset="0"/>
              </a:rPr>
              <a:t>חשיבה רגשית</a:t>
            </a: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התייחסות לרגשות כאילו שהן עובדות.  דוגמא: אני מרגיש שאני לא מסוגל, אי לכך אני לא מסוגל. אני מרגיש חלש, אי לכך אני חלש. אני מרגיש ששונאים אותי, אי לכך שונאים אותי.</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sng" strike="noStrike" cap="none" normalizeH="0" baseline="0" dirty="0" smtClean="0">
                <a:ln>
                  <a:noFill/>
                </a:ln>
                <a:solidFill>
                  <a:schemeClr val="tx1"/>
                </a:solidFill>
                <a:effectLst/>
                <a:latin typeface="David" pitchFamily="34" charset="-79"/>
                <a:ea typeface="Times New Roman" pitchFamily="18" charset="0"/>
                <a:cs typeface="Arial" pitchFamily="34" charset="0"/>
              </a:rPr>
              <a:t>"צריך"</a:t>
            </a: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בדרך כלל אנו חושבים ש"צריך" כל מיני דברים. </a:t>
            </a:r>
            <a:r>
              <a:rPr kumimoji="0" lang="he-IL" sz="1300" b="0" i="0" u="none" strike="noStrike" cap="none" normalizeH="0" baseline="0" dirty="0" err="1" smtClean="0">
                <a:ln>
                  <a:noFill/>
                </a:ln>
                <a:solidFill>
                  <a:schemeClr val="tx1"/>
                </a:solidFill>
                <a:effectLst/>
                <a:latin typeface="David" pitchFamily="34" charset="-79"/>
                <a:ea typeface="Times New Roman" pitchFamily="18" charset="0"/>
                <a:cs typeface="Arial" pitchFamily="34" charset="0"/>
              </a:rPr>
              <a:t>לאמיתו</a:t>
            </a: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של דבר יש מעט מאד דברים ש"צריך" לעומת הרבה דברים ש"היינו  רוצים". כשאנו נותנים לדבר שהיינו רוצים, משקל של מוכרח או "צריך", אנו מרגישים שמשהו מאד עקרוני חסר לנו, וכאשר לא מקבלים את אותו הדבר. אנו אפילו עלולים להרגיש שאיננו  מסוגלים להמשיך לחיות בלי הדבר ש"מוכרחים".בסופו של דבר,  פרוש המלה מוכרחים - הוא ש"אי אפשר בלי זה. דוגמא: "אני צריך להיות כמו כולם" "אני חייב להצליח בכל דבר".</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sng" strike="noStrike" cap="none" normalizeH="0" baseline="0" dirty="0" smtClean="0">
                <a:ln>
                  <a:noFill/>
                </a:ln>
                <a:solidFill>
                  <a:schemeClr val="tx1"/>
                </a:solidFill>
                <a:effectLst/>
                <a:latin typeface="David" pitchFamily="34" charset="-79"/>
                <a:ea typeface="Times New Roman" pitchFamily="18" charset="0"/>
                <a:cs typeface="Arial" pitchFamily="34" charset="0"/>
              </a:rPr>
              <a:t>חשיבה בשחור לבן</a:t>
            </a: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חלוקת  העולם לשתי קטגוריות קוטביות ומנוגדות תוך התעלמות מכל דרגות הביניים. למעשה, במציאות מתקיימים מעט מאד מקרים קיצונים. לרוב קיימים רק מקרים ביניים. דוגמא: אני רע - אחרים טובים. יש אנשים שיודעים להצליח ויש אנשים שלא. הילד שלי תלמיד לא טוב. אני לא נהנה משום דבר.</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sng" strike="noStrike" cap="none" normalizeH="0" baseline="0" dirty="0" smtClean="0">
                <a:ln>
                  <a:noFill/>
                </a:ln>
                <a:solidFill>
                  <a:schemeClr val="tx1"/>
                </a:solidFill>
                <a:effectLst/>
                <a:latin typeface="David" pitchFamily="34" charset="-79"/>
                <a:ea typeface="Times New Roman" pitchFamily="18" charset="0"/>
                <a:cs typeface="Arial" pitchFamily="34" charset="0"/>
              </a:rPr>
              <a:t>קפיצה למסקנות</a:t>
            </a: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להתייחס למחשבותינו ומסקנותינו כאילו שהן עובדות שרירות וקיימות, מבלי לטרוח לבדוק אותן. דוגמא: ראיית העתיד: אני חושב שאני אכשל במטלה, לכן בכלל לא מנסה, ז"א שאני מתייחס לכישלון העתידי כאל עובדה, כאילו שכבר התממש. קריאת מחשבות: אני חושב שחושבים עלי כך וכך...זה אומר שחושבים עלי כך וכך. למשל אם אני אחשוב שאשתי כועסת עלי ואהיה משוכנע בכך מבלי לבדוק איתה האם מחשבותיי נכונות.</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sng" strike="noStrike" cap="none" normalizeH="0" baseline="0" dirty="0" smtClean="0">
                <a:ln>
                  <a:noFill/>
                </a:ln>
                <a:solidFill>
                  <a:schemeClr val="tx1"/>
                </a:solidFill>
                <a:effectLst/>
                <a:latin typeface="David" pitchFamily="34" charset="-79"/>
                <a:ea typeface="Times New Roman" pitchFamily="18" charset="0"/>
                <a:cs typeface="Arial" pitchFamily="34" charset="0"/>
              </a:rPr>
              <a:t>מסננת מנטאלית</a:t>
            </a: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457200" algn="l"/>
                <a:tab pos="822325" algn="l"/>
                <a:tab pos="1189038" algn="l"/>
                <a:tab pos="1646238" algn="l"/>
                <a:tab pos="3932238" algn="l"/>
              </a:tabLst>
            </a:pPr>
            <a:r>
              <a:rPr kumimoji="0" lang="he-IL" sz="1300" b="0" i="0" u="none" strike="noStrike" cap="none" normalizeH="0" baseline="0" dirty="0" smtClean="0">
                <a:ln>
                  <a:noFill/>
                </a:ln>
                <a:solidFill>
                  <a:schemeClr val="tx1"/>
                </a:solidFill>
                <a:effectLst/>
                <a:latin typeface="David" pitchFamily="34" charset="-79"/>
                <a:ea typeface="Times New Roman" pitchFamily="18" charset="0"/>
                <a:cs typeface="Arial" pitchFamily="34" charset="0"/>
              </a:rPr>
              <a:t>	מתוך מכלול נתונים, להתייחס רק לנתונים השלילים, לחצי הכוס הריקה.</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403648" y="692696"/>
            <a:ext cx="6624736" cy="5632311"/>
          </a:xfrm>
          <a:prstGeom prst="rect">
            <a:avLst/>
          </a:prstGeom>
        </p:spPr>
        <p:txBody>
          <a:bodyPr wrap="square">
            <a:spAutoFit/>
          </a:bodyPr>
          <a:lstStyle/>
          <a:p>
            <a:pPr lvl="0" eaLnBrk="0" fontAlgn="base" hangingPunct="0">
              <a:spcBef>
                <a:spcPct val="0"/>
              </a:spcBef>
              <a:spcAft>
                <a:spcPct val="0"/>
              </a:spcAft>
              <a:tabLst>
                <a:tab pos="457200" algn="l"/>
                <a:tab pos="822325" algn="l"/>
                <a:tab pos="1189038" algn="l"/>
                <a:tab pos="1646238" algn="l"/>
                <a:tab pos="3932238" algn="l"/>
              </a:tabLst>
            </a:pPr>
            <a:r>
              <a:rPr lang="he-IL" u="sng" dirty="0" smtClean="0">
                <a:latin typeface="David" pitchFamily="34" charset="-79"/>
                <a:ea typeface="Times New Roman" pitchFamily="18" charset="0"/>
                <a:cs typeface="Arial" pitchFamily="34" charset="0"/>
              </a:rPr>
              <a:t>אבדן פרופורציות</a:t>
            </a:r>
            <a:r>
              <a:rPr lang="he-IL" dirty="0" smtClean="0">
                <a:latin typeface="David" pitchFamily="34" charset="-79"/>
                <a:ea typeface="Times New Roman" pitchFamily="18" charset="0"/>
                <a:cs typeface="Arial" pitchFamily="34" charset="0"/>
              </a:rPr>
              <a:t>: </a:t>
            </a:r>
            <a:endParaRPr lang="en-US" sz="800" dirty="0" smtClean="0">
              <a:latin typeface="Arial" pitchFamily="34" charset="0"/>
              <a:cs typeface="Arial" pitchFamily="34" charset="0"/>
            </a:endParaRPr>
          </a:p>
          <a:p>
            <a:pPr lvl="0" eaLnBrk="0" fontAlgn="base" hangingPunct="0">
              <a:spcBef>
                <a:spcPct val="0"/>
              </a:spcBef>
              <a:spcAft>
                <a:spcPct val="0"/>
              </a:spcAft>
              <a:tabLst>
                <a:tab pos="457200" algn="l"/>
                <a:tab pos="822325" algn="l"/>
                <a:tab pos="1189038" algn="l"/>
                <a:tab pos="1646238" algn="l"/>
                <a:tab pos="3932238" algn="l"/>
              </a:tabLst>
            </a:pPr>
            <a:r>
              <a:rPr lang="he-IL" dirty="0" smtClean="0">
                <a:latin typeface="David" pitchFamily="34" charset="-79"/>
                <a:ea typeface="Times New Roman" pitchFamily="18" charset="0"/>
                <a:cs typeface="Arial" pitchFamily="34" charset="0"/>
              </a:rPr>
              <a:t>	להגדיל ולהאדיר כל פרט מעבר למימדיו המציאותיים.</a:t>
            </a:r>
            <a:endParaRPr lang="en-US" sz="800" dirty="0" smtClean="0">
              <a:latin typeface="Arial" pitchFamily="34" charset="0"/>
              <a:cs typeface="Arial" pitchFamily="34" charset="0"/>
            </a:endParaRPr>
          </a:p>
          <a:p>
            <a:pPr lvl="0" eaLnBrk="0" fontAlgn="base" hangingPunct="0">
              <a:spcBef>
                <a:spcPct val="0"/>
              </a:spcBef>
              <a:spcAft>
                <a:spcPct val="0"/>
              </a:spcAft>
              <a:tabLst>
                <a:tab pos="457200" algn="l"/>
                <a:tab pos="822325" algn="l"/>
                <a:tab pos="1189038" algn="l"/>
                <a:tab pos="1646238" algn="l"/>
                <a:tab pos="3932238" algn="l"/>
              </a:tabLst>
            </a:pPr>
            <a:r>
              <a:rPr lang="he-IL" u="sng" dirty="0" smtClean="0">
                <a:latin typeface="David" pitchFamily="34" charset="-79"/>
                <a:ea typeface="Times New Roman" pitchFamily="18" charset="0"/>
                <a:cs typeface="Arial" pitchFamily="34" charset="0"/>
              </a:rPr>
              <a:t>זלזול בחיובי</a:t>
            </a:r>
            <a:r>
              <a:rPr lang="he-IL" dirty="0" smtClean="0">
                <a:latin typeface="David" pitchFamily="34" charset="-79"/>
                <a:ea typeface="Times New Roman" pitchFamily="18" charset="0"/>
                <a:cs typeface="Arial" pitchFamily="34" charset="0"/>
              </a:rPr>
              <a:t>: </a:t>
            </a:r>
            <a:endParaRPr lang="en-US" sz="800" dirty="0" smtClean="0">
              <a:latin typeface="Arial" pitchFamily="34" charset="0"/>
              <a:cs typeface="Arial" pitchFamily="34" charset="0"/>
            </a:endParaRPr>
          </a:p>
          <a:p>
            <a:pPr lvl="0" eaLnBrk="0" fontAlgn="base" hangingPunct="0">
              <a:spcBef>
                <a:spcPct val="0"/>
              </a:spcBef>
              <a:spcAft>
                <a:spcPct val="0"/>
              </a:spcAft>
              <a:tabLst>
                <a:tab pos="457200" algn="l"/>
                <a:tab pos="822325" algn="l"/>
                <a:tab pos="1189038" algn="l"/>
                <a:tab pos="1646238" algn="l"/>
                <a:tab pos="3932238" algn="l"/>
              </a:tabLst>
            </a:pPr>
            <a:r>
              <a:rPr lang="he-IL" dirty="0" smtClean="0">
                <a:latin typeface="David" pitchFamily="34" charset="-79"/>
                <a:ea typeface="Times New Roman" pitchFamily="18" charset="0"/>
                <a:cs typeface="Arial" pitchFamily="34" charset="0"/>
              </a:rPr>
              <a:t>	מתוך תהליך מסיים להתייחס רק להיבטים  השלילים או רק לתוצאות הסופיות. דוגמא: נכשלתי במבחן הנהיגה ואני מתייחס רק </a:t>
            </a:r>
            <a:r>
              <a:rPr lang="he-IL" dirty="0" err="1" smtClean="0">
                <a:latin typeface="David" pitchFamily="34" charset="-79"/>
                <a:ea typeface="Times New Roman" pitchFamily="18" charset="0"/>
                <a:cs typeface="Arial" pitchFamily="34" charset="0"/>
              </a:rPr>
              <a:t>לכשלון</a:t>
            </a:r>
            <a:r>
              <a:rPr lang="he-IL" dirty="0" smtClean="0">
                <a:latin typeface="David" pitchFamily="34" charset="-79"/>
                <a:ea typeface="Times New Roman" pitchFamily="18" charset="0"/>
                <a:cs typeface="Arial" pitchFamily="34" charset="0"/>
              </a:rPr>
              <a:t>, באומרי: קורס הנהיגה שעשיתי, בעלות רבה, לא היה שווה כלום, הרי נכשלתי. באומרי כך לעצמי, אני מתעלם מהעובדה שבכל זאת במהלך קורס הנהיגה למדתי לנהוג ושתוך הכישלון במבחן צברתי ניסיון למבחנים הבאים. אני אולי מתעלם גם מעובדה נוספת: שטוב להיכשל מדי פעם כדי לחשל את עצמנו, הרי בחיים יהיו כישלונות, נרצה או לא נרצה.</a:t>
            </a:r>
            <a:endParaRPr lang="en-US" sz="800" dirty="0" smtClean="0">
              <a:latin typeface="Arial" pitchFamily="34" charset="0"/>
              <a:cs typeface="Arial" pitchFamily="34" charset="0"/>
            </a:endParaRPr>
          </a:p>
          <a:p>
            <a:pPr lvl="0" eaLnBrk="0" fontAlgn="base" hangingPunct="0">
              <a:spcBef>
                <a:spcPct val="0"/>
              </a:spcBef>
              <a:spcAft>
                <a:spcPct val="0"/>
              </a:spcAft>
              <a:tabLst>
                <a:tab pos="457200" algn="l"/>
                <a:tab pos="822325" algn="l"/>
                <a:tab pos="1189038" algn="l"/>
                <a:tab pos="1646238" algn="l"/>
                <a:tab pos="3932238" algn="l"/>
              </a:tabLst>
            </a:pPr>
            <a:r>
              <a:rPr lang="he-IL" u="sng" dirty="0" smtClean="0">
                <a:latin typeface="David" pitchFamily="34" charset="-79"/>
                <a:ea typeface="Times New Roman" pitchFamily="18" charset="0"/>
                <a:cs typeface="Arial" pitchFamily="34" charset="0"/>
              </a:rPr>
              <a:t>יחוס עצמי</a:t>
            </a:r>
            <a:r>
              <a:rPr lang="he-IL" dirty="0" smtClean="0">
                <a:latin typeface="David" pitchFamily="34" charset="-79"/>
                <a:ea typeface="Times New Roman" pitchFamily="18" charset="0"/>
                <a:cs typeface="Arial" pitchFamily="34" charset="0"/>
              </a:rPr>
              <a:t>: </a:t>
            </a:r>
            <a:endParaRPr lang="en-US" sz="800" dirty="0" smtClean="0">
              <a:latin typeface="Arial" pitchFamily="34" charset="0"/>
              <a:cs typeface="Arial" pitchFamily="34" charset="0"/>
            </a:endParaRPr>
          </a:p>
          <a:p>
            <a:pPr lvl="0" eaLnBrk="0" fontAlgn="base" hangingPunct="0">
              <a:spcBef>
                <a:spcPct val="0"/>
              </a:spcBef>
              <a:spcAft>
                <a:spcPct val="0"/>
              </a:spcAft>
              <a:tabLst>
                <a:tab pos="457200" algn="l"/>
                <a:tab pos="822325" algn="l"/>
                <a:tab pos="1189038" algn="l"/>
                <a:tab pos="1646238" algn="l"/>
                <a:tab pos="3932238" algn="l"/>
              </a:tabLst>
            </a:pPr>
            <a:r>
              <a:rPr lang="he-IL" dirty="0" smtClean="0">
                <a:latin typeface="David" pitchFamily="34" charset="-79"/>
                <a:ea typeface="Times New Roman" pitchFamily="18" charset="0"/>
                <a:cs typeface="Arial" pitchFamily="34" charset="0"/>
              </a:rPr>
              <a:t>	להתייחס לכל מיני רמזים וסימנים מהסביבה, למשל אנשים כועסים, כאילו שזה תמיד מתייחס אלינו, מבלי לבדוק זאת.</a:t>
            </a:r>
            <a:endParaRPr lang="en-US" sz="800" dirty="0" smtClean="0">
              <a:latin typeface="Arial" pitchFamily="34" charset="0"/>
              <a:cs typeface="Arial" pitchFamily="34" charset="0"/>
            </a:endParaRPr>
          </a:p>
          <a:p>
            <a:pPr lvl="0" eaLnBrk="0" fontAlgn="base" hangingPunct="0">
              <a:spcBef>
                <a:spcPct val="0"/>
              </a:spcBef>
              <a:spcAft>
                <a:spcPct val="0"/>
              </a:spcAft>
              <a:tabLst>
                <a:tab pos="457200" algn="l"/>
                <a:tab pos="822325" algn="l"/>
                <a:tab pos="1189038" algn="l"/>
                <a:tab pos="1646238" algn="l"/>
                <a:tab pos="3932238" algn="l"/>
              </a:tabLst>
            </a:pPr>
            <a:r>
              <a:rPr lang="he-IL" u="sng" dirty="0" smtClean="0">
                <a:latin typeface="David" pitchFamily="34" charset="-79"/>
                <a:ea typeface="Times New Roman" pitchFamily="18" charset="0"/>
                <a:cs typeface="Arial" pitchFamily="34" charset="0"/>
              </a:rPr>
              <a:t>מתן תוויות</a:t>
            </a:r>
            <a:r>
              <a:rPr lang="he-IL" dirty="0" smtClean="0">
                <a:latin typeface="David" pitchFamily="34" charset="-79"/>
                <a:ea typeface="Times New Roman" pitchFamily="18" charset="0"/>
                <a:cs typeface="Arial" pitchFamily="34" charset="0"/>
              </a:rPr>
              <a:t>: </a:t>
            </a:r>
          </a:p>
          <a:p>
            <a:pPr rtl="0" eaLnBrk="0" fontAlgn="base" hangingPunct="0">
              <a:spcBef>
                <a:spcPct val="0"/>
              </a:spcBef>
              <a:spcAft>
                <a:spcPct val="0"/>
              </a:spcAft>
              <a:tabLst>
                <a:tab pos="457200" algn="l"/>
                <a:tab pos="822325" algn="l"/>
                <a:tab pos="1189038" algn="l"/>
                <a:tab pos="1646238" algn="l"/>
                <a:tab pos="3932238" algn="l"/>
              </a:tabLst>
            </a:pPr>
            <a:r>
              <a:rPr lang="he-IL" dirty="0" smtClean="0">
                <a:latin typeface="David" pitchFamily="34" charset="-79"/>
                <a:ea typeface="Times New Roman" pitchFamily="18" charset="0"/>
                <a:cs typeface="Arial" pitchFamily="34" charset="0"/>
              </a:rPr>
              <a:t>	הכוונה למתן הגדרות  עצמיות מוחלטות, סופיות והתייחסות לאותן ההגדרות כאילו שזאת האמת האבסולוטית על  עצמנו. ברור, שכעבור זמן קצר, אנו רואים שסתם השמצנו את עצמנו, אך להשמצות הולכות וחוזרות, פעמים רבות מתחיל להיחשב כאמת. דוגמא: אני כשלון, אני לא מסוגל, כולם נגדי, אף אחד לא עובד כאן, אני עצלן, אני מפחד.</a:t>
            </a:r>
            <a:r>
              <a:rPr lang="en-US" sz="800" dirty="0" smtClean="0">
                <a:latin typeface="Arial" pitchFamily="34" charset="0"/>
                <a:cs typeface="Arial" pitchFamily="34" charset="0"/>
              </a:rPr>
              <a:t> </a:t>
            </a:r>
            <a:endParaRPr lang="en-US" sz="2400" dirty="0" smtClean="0">
              <a:latin typeface="Arial" pitchFamily="34" charset="0"/>
              <a:cs typeface="Arial" pitchFamily="34" charset="0"/>
            </a:endParaRPr>
          </a:p>
          <a:p>
            <a:pPr lvl="0" rtl="0" eaLnBrk="0" fontAlgn="base" hangingPunct="0">
              <a:spcBef>
                <a:spcPct val="0"/>
              </a:spcBef>
              <a:spcAft>
                <a:spcPct val="0"/>
              </a:spcAft>
              <a:tabLst>
                <a:tab pos="457200" algn="l"/>
                <a:tab pos="822325" algn="l"/>
                <a:tab pos="1189038" algn="l"/>
                <a:tab pos="1646238" algn="l"/>
                <a:tab pos="3932238" algn="l"/>
              </a:tabLst>
            </a:pPr>
            <a:r>
              <a:rPr lang="he-IL" dirty="0" smtClean="0">
                <a:latin typeface="David" pitchFamily="34" charset="-79"/>
                <a:ea typeface="Times New Roman" pitchFamily="18" charset="0"/>
                <a:cs typeface="Arial" pitchFamily="34" charset="0"/>
              </a:rPr>
              <a:t>בצורת תוויות, מחיר רגשי לא קטן. גם שקר החוזר על עצמו </a:t>
            </a:r>
            <a:endParaRPr lang="he-IL"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0" y="635065"/>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he-IL" b="1" i="0" u="sng" strike="noStrike" cap="none" normalizeH="0" baseline="0" dirty="0" smtClean="0">
                <a:ln>
                  <a:noFill/>
                </a:ln>
                <a:solidFill>
                  <a:schemeClr val="tx1"/>
                </a:solidFill>
                <a:effectLst/>
                <a:latin typeface="Calibri" pitchFamily="34" charset="0"/>
                <a:ea typeface="Calibri" pitchFamily="34" charset="0"/>
                <a:cs typeface="David" pitchFamily="34" charset="-79"/>
              </a:rPr>
              <a:t>תגובות חלופיות למחשבות אוטומטיות</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he-IL" b="0" i="0" u="sng" strike="noStrike" cap="none" normalizeH="0" baseline="0" dirty="0" smtClean="0">
                <a:ln>
                  <a:noFill/>
                </a:ln>
                <a:solidFill>
                  <a:schemeClr val="tx1"/>
                </a:solidFill>
                <a:effectLst/>
                <a:latin typeface="Calibri" pitchFamily="34" charset="0"/>
                <a:ea typeface="Calibri" pitchFamily="34" charset="0"/>
                <a:cs typeface="David" pitchFamily="34" charset="-79"/>
              </a:rPr>
              <a:t>חשיבה מסננת- </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תגובה חלופית=שינוי הפוקוס ב2 דרכים: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א. להעביר את המיקוד אל צורות ההתמודדות עם הבעיה, במקום הבעיה עצמה- למשל במקום להתמקד בזה ש"אני בדיכאון" תתמקדו בדברים בעלי הערך בחייכם- בת הזוג שאוהבת אותי, אני אדם טוב </a:t>
            </a:r>
            <a:r>
              <a:rPr kumimoji="0" lang="he-IL" b="0" i="0" u="none" strike="noStrike" cap="none" normalizeH="0" baseline="0" dirty="0" err="1" smtClean="0">
                <a:ln>
                  <a:noFill/>
                </a:ln>
                <a:solidFill>
                  <a:schemeClr val="tx1"/>
                </a:solidFill>
                <a:effectLst/>
                <a:latin typeface="Calibri" pitchFamily="34" charset="0"/>
                <a:ea typeface="Calibri" pitchFamily="34" charset="0"/>
                <a:cs typeface="David" pitchFamily="34" charset="-79"/>
              </a:rPr>
              <a:t>וכו</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ב. להתמקד בנושא הפוך לנושא המרכזי המאפיין את החשיבה המסננת שלכם: אם אתם מוטרדים מנושא הסכנה, הרפו מההתמקדות הזו והתמקדו בדברים סביבכם המייצגים ביטחון.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he-IL" b="0" i="0" u="sng" strike="noStrike" cap="none" normalizeH="0" baseline="0" dirty="0" smtClean="0">
                <a:ln>
                  <a:noFill/>
                </a:ln>
                <a:solidFill>
                  <a:schemeClr val="tx1"/>
                </a:solidFill>
                <a:effectLst/>
                <a:latin typeface="Calibri" pitchFamily="34" charset="0"/>
                <a:ea typeface="Calibri" pitchFamily="34" charset="0"/>
                <a:cs typeface="David" pitchFamily="34" charset="-79"/>
              </a:rPr>
              <a:t>חשיבה ב"שחור-לבן"- </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אנשים לרוב הם לא "או-</a:t>
            </a:r>
            <a:r>
              <a:rPr kumimoji="0" lang="he-IL" b="0" i="0" u="none" strike="noStrike" cap="none" normalizeH="0" baseline="0" dirty="0" err="1" smtClean="0">
                <a:ln>
                  <a:noFill/>
                </a:ln>
                <a:solidFill>
                  <a:schemeClr val="tx1"/>
                </a:solidFill>
                <a:effectLst/>
                <a:latin typeface="Calibri" pitchFamily="34" charset="0"/>
                <a:ea typeface="Calibri" pitchFamily="34" charset="0"/>
                <a:cs typeface="David" pitchFamily="34" charset="-79"/>
              </a:rPr>
              <a:t>או</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 אלה "גם-וגם". אם עליכם לחשוב בדירוגים של או-</a:t>
            </a:r>
            <a:r>
              <a:rPr kumimoji="0" lang="he-IL" b="0" i="0" u="none" strike="noStrike" cap="none" normalizeH="0" baseline="0" dirty="0" err="1" smtClean="0">
                <a:ln>
                  <a:noFill/>
                </a:ln>
                <a:solidFill>
                  <a:schemeClr val="tx1"/>
                </a:solidFill>
                <a:effectLst/>
                <a:latin typeface="Calibri" pitchFamily="34" charset="0"/>
                <a:ea typeface="Calibri" pitchFamily="34" charset="0"/>
                <a:cs typeface="David" pitchFamily="34" charset="-79"/>
              </a:rPr>
              <a:t>או</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 אז השתמשו באחוזים. למשל בכמה אחוזים בדיוק אתה מפחד כרגע?= 30% באמת מפחד שאמות ו70% חושב שאני מתמודד לא רע.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he-IL" b="0" i="0" u="sng" strike="noStrike" cap="none" normalizeH="0" baseline="0" dirty="0" smtClean="0">
                <a:ln>
                  <a:noFill/>
                </a:ln>
                <a:solidFill>
                  <a:schemeClr val="tx1"/>
                </a:solidFill>
                <a:effectLst/>
                <a:latin typeface="Calibri" pitchFamily="34" charset="0"/>
                <a:ea typeface="Calibri" pitchFamily="34" charset="0"/>
                <a:cs typeface="David" pitchFamily="34" charset="-79"/>
              </a:rPr>
              <a:t>הכללת יתר-</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 השתמשו במקום בהכללה ב: א. הגדרה כמותית- למשל במקום לומר אני טובע בחובות </a:t>
            </a:r>
            <a:r>
              <a:rPr kumimoji="0" lang="he-IL" b="1" i="0" u="none" strike="noStrike" cap="none" normalizeH="0" baseline="0" dirty="0" smtClean="0">
                <a:ln>
                  <a:noFill/>
                </a:ln>
                <a:solidFill>
                  <a:schemeClr val="tx1"/>
                </a:solidFill>
                <a:effectLst/>
                <a:latin typeface="Calibri" pitchFamily="34" charset="0"/>
                <a:ea typeface="Calibri" pitchFamily="34" charset="0"/>
                <a:cs typeface="David" pitchFamily="34" charset="-79"/>
              </a:rPr>
              <a:t>ענקיים, </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לומר בדיוק כמה- אני בחוב של 30,000 ₪.   ב. חיפוש הוכחות- "בעד ונגד". מה ההוכחה לכך שאני הולך עכשיו למות? מה ההוכחה לכך שאני טיפש גמור? אם יש לי רק מקרה אחד- זה לא הוכחה. ג. לא לראות את הדברים כמוחלטים- הימנעות ממילים כגון: </a:t>
            </a:r>
            <a:r>
              <a:rPr kumimoji="0" lang="he-IL" b="1" i="0" u="none" strike="noStrike" cap="none" normalizeH="0" baseline="0" dirty="0" smtClean="0">
                <a:ln>
                  <a:noFill/>
                </a:ln>
                <a:solidFill>
                  <a:schemeClr val="tx1"/>
                </a:solidFill>
                <a:effectLst/>
                <a:latin typeface="Calibri" pitchFamily="34" charset="0"/>
                <a:ea typeface="Calibri" pitchFamily="34" charset="0"/>
                <a:cs typeface="David" pitchFamily="34" charset="-79"/>
              </a:rPr>
              <a:t>כל, כולם, תמיד, אף אחד, אף פעם, לעולם... </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 במקום זאת השתמשו במילים כגון: </a:t>
            </a:r>
            <a:r>
              <a:rPr kumimoji="0" lang="he-IL" b="1" i="0" u="none" strike="noStrike" cap="none" normalizeH="0" baseline="0" dirty="0" smtClean="0">
                <a:ln>
                  <a:noFill/>
                </a:ln>
                <a:solidFill>
                  <a:schemeClr val="tx1"/>
                </a:solidFill>
                <a:effectLst/>
                <a:latin typeface="Calibri" pitchFamily="34" charset="0"/>
                <a:ea typeface="Calibri" pitchFamily="34" charset="0"/>
                <a:cs typeface="David" pitchFamily="34" charset="-79"/>
              </a:rPr>
              <a:t>ייתכן, לעיתים, אולי, לפעמים...</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 </a:t>
            </a:r>
            <a:r>
              <a:rPr kumimoji="0" lang="he-IL" b="1" i="0" u="none" strike="noStrike" cap="none" normalizeH="0" baseline="0" dirty="0" smtClean="0">
                <a:ln>
                  <a:noFill/>
                </a:ln>
                <a:solidFill>
                  <a:schemeClr val="tx1"/>
                </a:solidFill>
                <a:effectLst/>
                <a:latin typeface="Calibri" pitchFamily="34" charset="0"/>
                <a:ea typeface="Calibri" pitchFamily="34" charset="0"/>
                <a:cs typeface="David" pitchFamily="34" charset="-79"/>
              </a:rPr>
              <a:t> </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במיוחד מאחר ודברים אלו מובילים לנבואה שמגשימה את עצמה.     </a:t>
            </a:r>
            <a:r>
              <a:rPr kumimoji="0" lang="he-IL" b="0" i="0" u="sng" strike="noStrike" cap="none" normalizeH="0" baseline="0" dirty="0" smtClean="0">
                <a:ln>
                  <a:noFill/>
                </a:ln>
                <a:solidFill>
                  <a:schemeClr val="tx1"/>
                </a:solidFill>
                <a:effectLst/>
                <a:latin typeface="Calibri" pitchFamily="34" charset="0"/>
                <a:ea typeface="Calibri" pitchFamily="34" charset="0"/>
                <a:cs typeface="David" pitchFamily="34" charset="-79"/>
              </a:rPr>
              <a:t>בנוסף  שאלו: </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 כולם? אתם מכירים את כולם? אף אחד- אתם לא מכירים אפילו אדם אחד שהוא אחר? </a:t>
            </a:r>
            <a:r>
              <a:rPr kumimoji="0" lang="he-IL" b="0" i="0" u="none" strike="noStrike" cap="none" normalizeH="0" baseline="0" dirty="0" err="1" smtClean="0">
                <a:ln>
                  <a:noFill/>
                </a:ln>
                <a:solidFill>
                  <a:schemeClr val="tx1"/>
                </a:solidFill>
                <a:effectLst/>
                <a:latin typeface="Calibri" pitchFamily="34" charset="0"/>
                <a:ea typeface="Calibri" pitchFamily="34" charset="0"/>
                <a:cs typeface="David" pitchFamily="34" charset="-79"/>
              </a:rPr>
              <a:t>וכו</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ד. החליפו תוויות שליליות במונחים </a:t>
            </a:r>
            <a:r>
              <a:rPr kumimoji="0" lang="he-IL" b="0" i="0" u="none" strike="noStrike" cap="none" normalizeH="0" baseline="0" dirty="0" err="1" smtClean="0">
                <a:ln>
                  <a:noFill/>
                </a:ln>
                <a:solidFill>
                  <a:schemeClr val="tx1"/>
                </a:solidFill>
                <a:effectLst/>
                <a:latin typeface="Calibri" pitchFamily="34" charset="0"/>
                <a:ea typeface="Calibri" pitchFamily="34" charset="0"/>
                <a:cs typeface="David" pitchFamily="34" charset="-79"/>
              </a:rPr>
              <a:t>ניטרליים</a:t>
            </a: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  אם אתם קורים לחששות שלכם "פחדנות" השתמשו במקום זאת במושג "זהירים" . במקום לומר אני "עצלן" אמרו "נינוח".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b="0" i="0" u="none" strike="noStrike" cap="none" normalizeH="0" baseline="0" dirty="0" smtClean="0">
                <a:ln>
                  <a:noFill/>
                </a:ln>
                <a:solidFill>
                  <a:schemeClr val="tx1"/>
                </a:solidFill>
                <a:effectLst/>
                <a:latin typeface="Calibri" pitchFamily="34" charset="0"/>
                <a:ea typeface="Calibri" pitchFamily="34" charset="0"/>
                <a:cs typeface="David" pitchFamily="34" charset="-79"/>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763688" y="836712"/>
            <a:ext cx="6174432" cy="5078313"/>
          </a:xfrm>
          <a:prstGeom prst="rect">
            <a:avLst/>
          </a:prstGeom>
        </p:spPr>
        <p:txBody>
          <a:bodyPr wrap="square">
            <a:spAutoFit/>
          </a:bodyPr>
          <a:lstStyle/>
          <a:p>
            <a:pPr lvl="0" eaLnBrk="0" fontAlgn="base" hangingPunct="0">
              <a:spcBef>
                <a:spcPct val="0"/>
              </a:spcBef>
              <a:spcAft>
                <a:spcPct val="0"/>
              </a:spcAft>
              <a:buFontTx/>
              <a:buChar char="•"/>
            </a:pPr>
            <a:r>
              <a:rPr lang="he-IL" u="sng" dirty="0" smtClean="0">
                <a:latin typeface="Calibri" pitchFamily="34" charset="0"/>
                <a:ea typeface="Calibri" pitchFamily="34" charset="0"/>
                <a:cs typeface="David" pitchFamily="34" charset="-79"/>
              </a:rPr>
              <a:t>קריאת מחשבות- </a:t>
            </a:r>
            <a:r>
              <a:rPr lang="he-IL" dirty="0" smtClean="0">
                <a:latin typeface="Calibri" pitchFamily="34" charset="0"/>
                <a:ea typeface="Calibri" pitchFamily="34" charset="0"/>
                <a:cs typeface="David" pitchFamily="34" charset="-79"/>
              </a:rPr>
              <a:t>בדקו את המחשבה, חפשו הוכחות למסקנות שלכם, בדקו אם לא קיימת פרשנות חלופית- אולי הוא לא מרוחק ממני כי הוא שונא אותי, אולי יש לו יום רע? אולי הוא לא מרגיש טוב?......</a:t>
            </a:r>
            <a:endParaRPr lang="en-US" sz="800" dirty="0" smtClean="0">
              <a:latin typeface="Arial" pitchFamily="34" charset="0"/>
              <a:cs typeface="Arial" pitchFamily="34" charset="0"/>
            </a:endParaRPr>
          </a:p>
          <a:p>
            <a:pPr lvl="0" eaLnBrk="0" fontAlgn="base" hangingPunct="0">
              <a:spcBef>
                <a:spcPct val="0"/>
              </a:spcBef>
              <a:spcAft>
                <a:spcPct val="0"/>
              </a:spcAft>
              <a:buFontTx/>
              <a:buChar char="•"/>
            </a:pPr>
            <a:r>
              <a:rPr lang="he-IL" u="sng" dirty="0" smtClean="0">
                <a:latin typeface="Calibri" pitchFamily="34" charset="0"/>
                <a:ea typeface="Calibri" pitchFamily="34" charset="0"/>
                <a:cs typeface="David" pitchFamily="34" charset="-79"/>
              </a:rPr>
              <a:t>חשיבה קטסטרופאלית- </a:t>
            </a:r>
            <a:r>
              <a:rPr lang="he-IL" dirty="0" smtClean="0">
                <a:latin typeface="Calibri" pitchFamily="34" charset="0"/>
                <a:ea typeface="Calibri" pitchFamily="34" charset="0"/>
                <a:cs typeface="David" pitchFamily="34" charset="-79"/>
              </a:rPr>
              <a:t>העריכו את הסיכויים: בצעו הערכה כנה של המצב, במונחים של סיכויים ואחוזי הסתברות. האם הסיכויים לאסון הם: 1/100, 1/1000,1/10000, 1/1000000? </a:t>
            </a:r>
            <a:endParaRPr lang="en-US" sz="800" dirty="0" smtClean="0">
              <a:latin typeface="Arial" pitchFamily="34" charset="0"/>
              <a:cs typeface="Arial" pitchFamily="34" charset="0"/>
            </a:endParaRPr>
          </a:p>
          <a:p>
            <a:pPr lvl="0" eaLnBrk="0" fontAlgn="base" hangingPunct="0">
              <a:spcBef>
                <a:spcPct val="0"/>
              </a:spcBef>
              <a:spcAft>
                <a:spcPct val="0"/>
              </a:spcAft>
              <a:buFontTx/>
              <a:buChar char="•"/>
            </a:pPr>
            <a:r>
              <a:rPr lang="he-IL" u="sng" dirty="0" smtClean="0">
                <a:latin typeface="Calibri" pitchFamily="34" charset="0"/>
                <a:ea typeface="Calibri" pitchFamily="34" charset="0"/>
                <a:cs typeface="David" pitchFamily="34" charset="-79"/>
              </a:rPr>
              <a:t>העצמה- </a:t>
            </a:r>
            <a:r>
              <a:rPr lang="he-IL" dirty="0" smtClean="0">
                <a:latin typeface="Calibri" pitchFamily="34" charset="0"/>
                <a:ea typeface="Calibri" pitchFamily="34" charset="0"/>
                <a:cs typeface="David" pitchFamily="34" charset="-79"/>
              </a:rPr>
              <a:t>קחו את הדברים בפרופורציה, אל תגזימו. במקום לומר שמשהו איום ונורא </a:t>
            </a:r>
            <a:r>
              <a:rPr lang="he-IL" dirty="0" err="1" smtClean="0">
                <a:latin typeface="Calibri" pitchFamily="34" charset="0"/>
                <a:ea typeface="Calibri" pitchFamily="34" charset="0"/>
                <a:cs typeface="David" pitchFamily="34" charset="-79"/>
              </a:rPr>
              <a:t>אימרו</a:t>
            </a:r>
            <a:r>
              <a:rPr lang="he-IL" dirty="0" smtClean="0">
                <a:latin typeface="Calibri" pitchFamily="34" charset="0"/>
                <a:ea typeface="Calibri" pitchFamily="34" charset="0"/>
                <a:cs typeface="David" pitchFamily="34" charset="-79"/>
              </a:rPr>
              <a:t> " אני יכול להתמודד עם זה, אני יכול לעבור את זה, אני יכול לעמוד בכך". </a:t>
            </a:r>
            <a:r>
              <a:rPr lang="he-IL" u="sng" dirty="0" smtClean="0">
                <a:latin typeface="Calibri" pitchFamily="34" charset="0"/>
                <a:ea typeface="Calibri" pitchFamily="34" charset="0"/>
                <a:cs typeface="David" pitchFamily="34" charset="-79"/>
              </a:rPr>
              <a:t>בנוסף במקום לומר "זה בלתי נסבל" </a:t>
            </a:r>
            <a:r>
              <a:rPr lang="he-IL" dirty="0" smtClean="0">
                <a:latin typeface="Calibri" pitchFamily="34" charset="0"/>
                <a:ea typeface="Calibri" pitchFamily="34" charset="0"/>
                <a:cs typeface="David" pitchFamily="34" charset="-79"/>
              </a:rPr>
              <a:t> המשיגו- מה זה "</a:t>
            </a:r>
            <a:r>
              <a:rPr lang="he-IL" dirty="0" err="1" smtClean="0">
                <a:latin typeface="Calibri" pitchFamily="34" charset="0"/>
                <a:ea typeface="Calibri" pitchFamily="34" charset="0"/>
                <a:cs typeface="David" pitchFamily="34" charset="-79"/>
              </a:rPr>
              <a:t>זה</a:t>
            </a:r>
            <a:r>
              <a:rPr lang="he-IL" dirty="0" smtClean="0">
                <a:latin typeface="Calibri" pitchFamily="34" charset="0"/>
                <a:ea typeface="Calibri" pitchFamily="34" charset="0"/>
                <a:cs typeface="David" pitchFamily="34" charset="-79"/>
              </a:rPr>
              <a:t>? זה= מזג האוויר, האדם, האירוע </a:t>
            </a:r>
            <a:r>
              <a:rPr lang="he-IL" dirty="0" err="1" smtClean="0">
                <a:latin typeface="Calibri" pitchFamily="34" charset="0"/>
                <a:ea typeface="Calibri" pitchFamily="34" charset="0"/>
                <a:cs typeface="David" pitchFamily="34" charset="-79"/>
              </a:rPr>
              <a:t>וכו</a:t>
            </a:r>
            <a:r>
              <a:rPr lang="he-IL" dirty="0" smtClean="0">
                <a:latin typeface="Calibri" pitchFamily="34" charset="0"/>
                <a:ea typeface="Calibri" pitchFamily="34" charset="0"/>
                <a:cs typeface="David" pitchFamily="34" charset="-79"/>
              </a:rPr>
              <a:t>'. </a:t>
            </a:r>
            <a:r>
              <a:rPr lang="he-IL" u="sng" dirty="0" smtClean="0">
                <a:latin typeface="Calibri" pitchFamily="34" charset="0"/>
                <a:ea typeface="Calibri" pitchFamily="34" charset="0"/>
                <a:cs typeface="David" pitchFamily="34" charset="-79"/>
              </a:rPr>
              <a:t>שאלו: </a:t>
            </a:r>
            <a:r>
              <a:rPr lang="he-IL" dirty="0" smtClean="0">
                <a:latin typeface="Calibri" pitchFamily="34" charset="0"/>
                <a:ea typeface="Calibri" pitchFamily="34" charset="0"/>
                <a:cs typeface="David" pitchFamily="34" charset="-79"/>
              </a:rPr>
              <a:t>"באיזה אופן </a:t>
            </a:r>
            <a:r>
              <a:rPr lang="he-IL" b="1" dirty="0" smtClean="0">
                <a:latin typeface="Calibri" pitchFamily="34" charset="0"/>
                <a:ea typeface="Calibri" pitchFamily="34" charset="0"/>
                <a:cs typeface="David" pitchFamily="34" charset="-79"/>
              </a:rPr>
              <a:t>ספציפי </a:t>
            </a:r>
            <a:r>
              <a:rPr lang="he-IL" dirty="0" smtClean="0">
                <a:latin typeface="Calibri" pitchFamily="34" charset="0"/>
                <a:ea typeface="Calibri" pitchFamily="34" charset="0"/>
                <a:cs typeface="David" pitchFamily="34" charset="-79"/>
              </a:rPr>
              <a:t>זה...., איך </a:t>
            </a:r>
            <a:r>
              <a:rPr lang="he-IL" b="1" dirty="0" smtClean="0">
                <a:latin typeface="Calibri" pitchFamily="34" charset="0"/>
                <a:ea typeface="Calibri" pitchFamily="34" charset="0"/>
                <a:cs typeface="David" pitchFamily="34" charset="-79"/>
              </a:rPr>
              <a:t>בדיוק </a:t>
            </a:r>
            <a:r>
              <a:rPr lang="he-IL" dirty="0" smtClean="0">
                <a:latin typeface="Calibri" pitchFamily="34" charset="0"/>
                <a:ea typeface="Calibri" pitchFamily="34" charset="0"/>
                <a:cs typeface="David" pitchFamily="34" charset="-79"/>
              </a:rPr>
              <a:t>זה גורם לך להרגיש....</a:t>
            </a:r>
            <a:endParaRPr lang="en-US" sz="800" dirty="0" smtClean="0">
              <a:latin typeface="Arial" pitchFamily="34" charset="0"/>
              <a:cs typeface="Arial" pitchFamily="34" charset="0"/>
            </a:endParaRPr>
          </a:p>
          <a:p>
            <a:pPr lvl="0" eaLnBrk="0" fontAlgn="base" hangingPunct="0">
              <a:spcBef>
                <a:spcPct val="0"/>
              </a:spcBef>
              <a:spcAft>
                <a:spcPct val="0"/>
              </a:spcAft>
              <a:buFontTx/>
              <a:buChar char="•"/>
            </a:pPr>
            <a:r>
              <a:rPr lang="he-IL" u="sng" dirty="0" err="1" smtClean="0">
                <a:latin typeface="Calibri" pitchFamily="34" charset="0"/>
                <a:ea typeface="Calibri" pitchFamily="34" charset="0"/>
                <a:cs typeface="David" pitchFamily="34" charset="-79"/>
              </a:rPr>
              <a:t>פרסונליזציה</a:t>
            </a:r>
            <a:r>
              <a:rPr lang="he-IL" u="sng" dirty="0" smtClean="0">
                <a:latin typeface="Calibri" pitchFamily="34" charset="0"/>
                <a:ea typeface="Calibri" pitchFamily="34" charset="0"/>
                <a:cs typeface="David" pitchFamily="34" charset="-79"/>
              </a:rPr>
              <a:t>- </a:t>
            </a:r>
            <a:r>
              <a:rPr lang="he-IL" dirty="0" smtClean="0">
                <a:latin typeface="Calibri" pitchFamily="34" charset="0"/>
                <a:ea typeface="Calibri" pitchFamily="34" charset="0"/>
                <a:cs typeface="David" pitchFamily="34" charset="-79"/>
              </a:rPr>
              <a:t>במקום להניח שכל תגובה קשורה אליכם, בדקו זאת. צאו מנקודת ההנחה שלכולנו יש יתרונות וחסרונות. אל תשוו. </a:t>
            </a:r>
            <a:endParaRPr lang="en-US" sz="800" dirty="0" smtClean="0">
              <a:latin typeface="Arial" pitchFamily="34" charset="0"/>
              <a:cs typeface="Arial" pitchFamily="34" charset="0"/>
            </a:endParaRPr>
          </a:p>
          <a:p>
            <a:pPr lvl="0" eaLnBrk="0" fontAlgn="base" hangingPunct="0">
              <a:spcBef>
                <a:spcPct val="0"/>
              </a:spcBef>
              <a:spcAft>
                <a:spcPct val="0"/>
              </a:spcAft>
              <a:buFontTx/>
              <a:buChar char="•"/>
            </a:pPr>
            <a:r>
              <a:rPr lang="he-IL" u="sng" dirty="0" smtClean="0">
                <a:latin typeface="Calibri" pitchFamily="34" charset="0"/>
                <a:ea typeface="Calibri" pitchFamily="34" charset="0"/>
                <a:cs typeface="David" pitchFamily="34" charset="-79"/>
              </a:rPr>
              <a:t>"חייב/צריך/מוכרח..." </a:t>
            </a:r>
            <a:r>
              <a:rPr lang="he-IL" dirty="0" smtClean="0">
                <a:latin typeface="Calibri" pitchFamily="34" charset="0"/>
                <a:ea typeface="Calibri" pitchFamily="34" charset="0"/>
                <a:cs typeface="David" pitchFamily="34" charset="-79"/>
              </a:rPr>
              <a:t>הציבו כללים גמישים. התייחסו אל ערכים כאל עניין אישי. בדקו את ההנחות שלכם. </a:t>
            </a:r>
            <a:r>
              <a:rPr lang="he-IL" dirty="0" err="1" smtClean="0">
                <a:latin typeface="Calibri" pitchFamily="34" charset="0"/>
                <a:ea typeface="Calibri" pitchFamily="34" charset="0"/>
                <a:cs typeface="David" pitchFamily="34" charset="-79"/>
              </a:rPr>
              <a:t>איספו</a:t>
            </a:r>
            <a:r>
              <a:rPr lang="he-IL" dirty="0" smtClean="0">
                <a:latin typeface="Calibri" pitchFamily="34" charset="0"/>
                <a:ea typeface="Calibri" pitchFamily="34" charset="0"/>
                <a:cs typeface="David" pitchFamily="34" charset="-79"/>
              </a:rPr>
              <a:t> מידע. עמדו על שלכם באופן אסרטיבי. הבהירו אי הבנות. שנו לוחות זמנים במידת הצורך.</a:t>
            </a:r>
            <a:endParaRPr lang="en-US" sz="800" dirty="0" smtClean="0">
              <a:latin typeface="Arial" pitchFamily="34" charset="0"/>
              <a:cs typeface="Arial" pitchFamily="34" charset="0"/>
            </a:endParaRPr>
          </a:p>
          <a:p>
            <a:pPr lvl="0" eaLnBrk="0" fontAlgn="base" hangingPunct="0">
              <a:spcBef>
                <a:spcPct val="0"/>
              </a:spcBef>
              <a:spcAft>
                <a:spcPct val="0"/>
              </a:spcAft>
            </a:pPr>
            <a:r>
              <a:rPr lang="he-IL" u="sng" dirty="0" smtClean="0">
                <a:latin typeface="Calibri" pitchFamily="34" charset="0"/>
                <a:ea typeface="Calibri" pitchFamily="34" charset="0"/>
                <a:cs typeface="David" pitchFamily="34" charset="-79"/>
              </a:rPr>
              <a:t>שאלת הקסם: </a:t>
            </a:r>
            <a:r>
              <a:rPr lang="he-IL" dirty="0" smtClean="0">
                <a:latin typeface="Calibri" pitchFamily="34" charset="0"/>
                <a:ea typeface="Calibri" pitchFamily="34" charset="0"/>
                <a:cs typeface="David" pitchFamily="34" charset="-79"/>
              </a:rPr>
              <a:t>למשל אמרנו "אני לא יכול..." תמיד תשאלו- מי אמר שאתה לא יכול? מי יכול להגיד אחרת?....- </a:t>
            </a:r>
            <a:r>
              <a:rPr lang="he-IL" b="1" dirty="0" smtClean="0">
                <a:latin typeface="Calibri" pitchFamily="34" charset="0"/>
                <a:ea typeface="Calibri" pitchFamily="34" charset="0"/>
                <a:cs typeface="David" pitchFamily="34" charset="-79"/>
              </a:rPr>
              <a:t>אתה!!!! </a:t>
            </a:r>
            <a:endParaRPr lang="en-US" sz="800" dirty="0" smtClean="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2555776" y="85904"/>
          <a:ext cx="3780485" cy="6827520"/>
        </p:xfrm>
        <a:graphic>
          <a:graphicData uri="http://schemas.openxmlformats.org/drawingml/2006/table">
            <a:tbl>
              <a:tblPr/>
              <a:tblGrid>
                <a:gridCol w="3043691"/>
                <a:gridCol w="736794"/>
              </a:tblGrid>
              <a:tr h="0">
                <a:tc>
                  <a:txBody>
                    <a:bodyPr/>
                    <a:lstStyle/>
                    <a:p>
                      <a:pPr algn="ctr" rtl="1">
                        <a:spcAft>
                          <a:spcPts val="0"/>
                        </a:spcAft>
                        <a:tabLst>
                          <a:tab pos="457200" algn="l"/>
                          <a:tab pos="822960" algn="l"/>
                          <a:tab pos="1188720" algn="l"/>
                          <a:tab pos="1645920" algn="l"/>
                          <a:tab pos="3931920" algn="l"/>
                        </a:tabLst>
                      </a:pPr>
                      <a:r>
                        <a:rPr lang="he-IL" sz="1400">
                          <a:latin typeface="Times New Roman"/>
                          <a:ea typeface="Times New Roman"/>
                          <a:cs typeface="Arial"/>
                        </a:rPr>
                        <a:t>תאר בקצרה דוגמה אישית המתאימה לטעות החשיבה בטבלה</a:t>
                      </a:r>
                      <a:endParaRPr lang="en-US" sz="140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r>
                        <a:rPr lang="he-IL" sz="1400" dirty="0">
                          <a:latin typeface="Times New Roman"/>
                          <a:ea typeface="Times New Roman"/>
                          <a:cs typeface="Arial"/>
                        </a:rPr>
                        <a:t>שם הטעות</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384655">
                <a:tc>
                  <a:txBody>
                    <a:bodyPr/>
                    <a:lstStyle/>
                    <a:p>
                      <a:pPr algn="ctr" rtl="1">
                        <a:spcAft>
                          <a:spcPts val="0"/>
                        </a:spcAft>
                        <a:tabLst>
                          <a:tab pos="457200" algn="l"/>
                          <a:tab pos="822960" algn="l"/>
                          <a:tab pos="1188720" algn="l"/>
                          <a:tab pos="1645920" algn="l"/>
                          <a:tab pos="3931920" algn="l"/>
                        </a:tabLst>
                      </a:pPr>
                      <a:endParaRPr lang="he-IL" sz="1400">
                        <a:latin typeface="David"/>
                        <a:ea typeface="Times New Roman"/>
                        <a:cs typeface="David"/>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endParaRPr lang="en-US" sz="1400" dirty="0">
                        <a:latin typeface="Times New Roman"/>
                        <a:ea typeface="Times New Roman"/>
                        <a:cs typeface="Arial"/>
                      </a:endParaRPr>
                    </a:p>
                    <a:p>
                      <a:pPr algn="ctr" rtl="1">
                        <a:spcAft>
                          <a:spcPts val="0"/>
                        </a:spcAft>
                        <a:tabLst>
                          <a:tab pos="457200" algn="l"/>
                          <a:tab pos="822960" algn="l"/>
                          <a:tab pos="1188720" algn="l"/>
                          <a:tab pos="1645920" algn="l"/>
                          <a:tab pos="3931920" algn="l"/>
                        </a:tabLst>
                      </a:pPr>
                      <a:r>
                        <a:rPr lang="he-IL" sz="1400" u="sng" dirty="0">
                          <a:latin typeface="David"/>
                          <a:ea typeface="Times New Roman"/>
                          <a:cs typeface="David"/>
                        </a:rPr>
                        <a:t>הכללת יתר</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4655">
                <a:tc>
                  <a:txBody>
                    <a:bodyPr/>
                    <a:lstStyle/>
                    <a:p>
                      <a:pPr algn="ctr" rtl="1">
                        <a:spcAft>
                          <a:spcPts val="0"/>
                        </a:spcAft>
                        <a:tabLst>
                          <a:tab pos="457200" algn="l"/>
                          <a:tab pos="822960" algn="l"/>
                          <a:tab pos="1188720" algn="l"/>
                          <a:tab pos="1645920" algn="l"/>
                          <a:tab pos="3931920" algn="l"/>
                        </a:tabLst>
                      </a:pPr>
                      <a:endParaRPr lang="he-IL" sz="1400">
                        <a:latin typeface="David"/>
                        <a:ea typeface="Times New Roman"/>
                        <a:cs typeface="David"/>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endParaRPr lang="he-IL" sz="1400" dirty="0">
                        <a:latin typeface="David"/>
                        <a:ea typeface="Times New Roman"/>
                        <a:cs typeface="David"/>
                      </a:endParaRPr>
                    </a:p>
                    <a:p>
                      <a:pPr algn="ctr" rtl="1">
                        <a:spcAft>
                          <a:spcPts val="0"/>
                        </a:spcAft>
                        <a:tabLst>
                          <a:tab pos="457200" algn="l"/>
                          <a:tab pos="822960" algn="l"/>
                          <a:tab pos="1188720" algn="l"/>
                          <a:tab pos="1645920" algn="l"/>
                          <a:tab pos="3931920" algn="l"/>
                        </a:tabLst>
                      </a:pPr>
                      <a:r>
                        <a:rPr lang="he-IL" sz="1400" u="sng" dirty="0">
                          <a:latin typeface="David"/>
                          <a:ea typeface="Times New Roman"/>
                          <a:cs typeface="David"/>
                        </a:rPr>
                        <a:t>חשיבה רגשית</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4655">
                <a:tc>
                  <a:txBody>
                    <a:bodyPr/>
                    <a:lstStyle/>
                    <a:p>
                      <a:pPr algn="ctr" rtl="1">
                        <a:spcAft>
                          <a:spcPts val="0"/>
                        </a:spcAft>
                        <a:tabLst>
                          <a:tab pos="457200" algn="l"/>
                          <a:tab pos="822960" algn="l"/>
                          <a:tab pos="1188720" algn="l"/>
                          <a:tab pos="1645920" algn="l"/>
                          <a:tab pos="3931920" algn="l"/>
                        </a:tabLst>
                      </a:pPr>
                      <a:endParaRPr lang="he-IL" sz="1400">
                        <a:latin typeface="David"/>
                        <a:ea typeface="Times New Roman"/>
                        <a:cs typeface="David"/>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endParaRPr lang="en-US" sz="1400" dirty="0">
                        <a:latin typeface="Times New Roman"/>
                        <a:ea typeface="Times New Roman"/>
                        <a:cs typeface="Arial"/>
                      </a:endParaRPr>
                    </a:p>
                    <a:p>
                      <a:pPr algn="ctr" rtl="1">
                        <a:spcAft>
                          <a:spcPts val="0"/>
                        </a:spcAft>
                        <a:tabLst>
                          <a:tab pos="457200" algn="l"/>
                          <a:tab pos="822960" algn="l"/>
                          <a:tab pos="1188720" algn="l"/>
                          <a:tab pos="1645920" algn="l"/>
                          <a:tab pos="3931920" algn="l"/>
                        </a:tabLst>
                      </a:pPr>
                      <a:r>
                        <a:rPr lang="he-IL" sz="1400" u="sng" dirty="0">
                          <a:latin typeface="David"/>
                          <a:ea typeface="Times New Roman"/>
                          <a:cs typeface="David"/>
                        </a:rPr>
                        <a:t>"צריך"</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4655">
                <a:tc>
                  <a:txBody>
                    <a:bodyPr/>
                    <a:lstStyle/>
                    <a:p>
                      <a:pPr algn="ctr" rtl="1">
                        <a:spcAft>
                          <a:spcPts val="0"/>
                        </a:spcAft>
                        <a:tabLst>
                          <a:tab pos="457200" algn="l"/>
                          <a:tab pos="822960" algn="l"/>
                          <a:tab pos="1188720" algn="l"/>
                          <a:tab pos="1645920" algn="l"/>
                          <a:tab pos="3931920" algn="l"/>
                        </a:tabLst>
                      </a:pPr>
                      <a:endParaRPr lang="he-IL" sz="1400">
                        <a:latin typeface="David"/>
                        <a:ea typeface="Times New Roman"/>
                        <a:cs typeface="David"/>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r>
                        <a:rPr lang="he-IL" sz="1400" u="sng" dirty="0">
                          <a:latin typeface="David"/>
                          <a:ea typeface="Times New Roman"/>
                          <a:cs typeface="David"/>
                        </a:rPr>
                        <a:t>חשיבה בשחור לבן</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10196">
                <a:tc>
                  <a:txBody>
                    <a:bodyPr/>
                    <a:lstStyle/>
                    <a:p>
                      <a:pPr algn="r" rtl="1">
                        <a:spcAft>
                          <a:spcPts val="0"/>
                        </a:spcAft>
                        <a:tabLst>
                          <a:tab pos="457200" algn="l"/>
                          <a:tab pos="822960" algn="l"/>
                          <a:tab pos="1188720" algn="l"/>
                          <a:tab pos="1645920" algn="l"/>
                          <a:tab pos="3931920" algn="l"/>
                        </a:tabLst>
                      </a:pPr>
                      <a:r>
                        <a:rPr lang="he-IL" sz="1400">
                          <a:latin typeface="David"/>
                          <a:ea typeface="Times New Roman"/>
                          <a:cs typeface="David"/>
                        </a:rPr>
                        <a:t> </a:t>
                      </a:r>
                      <a:endParaRPr lang="en-US" sz="140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r>
                        <a:rPr lang="he-IL" sz="1400" u="sng" dirty="0">
                          <a:latin typeface="David"/>
                          <a:ea typeface="Times New Roman"/>
                          <a:cs typeface="David"/>
                        </a:rPr>
                        <a:t>קפיצה למסקנות </a:t>
                      </a:r>
                      <a:r>
                        <a:rPr lang="he-IL" sz="1400" dirty="0">
                          <a:latin typeface="David"/>
                          <a:ea typeface="Times New Roman"/>
                          <a:cs typeface="David"/>
                        </a:rPr>
                        <a:t>ראיית העתיד</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680262">
                <a:tc>
                  <a:txBody>
                    <a:bodyPr/>
                    <a:lstStyle/>
                    <a:p>
                      <a:pPr algn="ctr" rtl="1">
                        <a:spcAft>
                          <a:spcPts val="0"/>
                        </a:spcAft>
                        <a:tabLst>
                          <a:tab pos="457200" algn="l"/>
                          <a:tab pos="822960" algn="l"/>
                          <a:tab pos="1188720" algn="l"/>
                          <a:tab pos="1645920" algn="l"/>
                          <a:tab pos="3931920" algn="l"/>
                        </a:tabLst>
                      </a:pPr>
                      <a:endParaRPr lang="he-IL" sz="1400">
                        <a:latin typeface="David"/>
                        <a:ea typeface="Times New Roman"/>
                        <a:cs typeface="David"/>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r>
                        <a:rPr lang="he-IL" sz="1400" dirty="0">
                          <a:latin typeface="David"/>
                          <a:ea typeface="Times New Roman"/>
                          <a:cs typeface="David"/>
                        </a:rPr>
                        <a:t>קפיצה למסקנות קריאת מחשבות</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4655">
                <a:tc>
                  <a:txBody>
                    <a:bodyPr/>
                    <a:lstStyle/>
                    <a:p>
                      <a:pPr algn="ctr" rtl="1">
                        <a:spcAft>
                          <a:spcPts val="0"/>
                        </a:spcAft>
                        <a:tabLst>
                          <a:tab pos="457200" algn="l"/>
                          <a:tab pos="822960" algn="l"/>
                          <a:tab pos="1188720" algn="l"/>
                          <a:tab pos="1645920" algn="l"/>
                          <a:tab pos="3931920" algn="l"/>
                        </a:tabLst>
                      </a:pPr>
                      <a:endParaRPr lang="he-IL" sz="1400">
                        <a:latin typeface="David"/>
                        <a:ea typeface="Times New Roman"/>
                        <a:cs typeface="David"/>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r>
                        <a:rPr lang="he-IL" sz="1400" dirty="0">
                          <a:latin typeface="David"/>
                          <a:ea typeface="Times New Roman"/>
                          <a:cs typeface="David"/>
                        </a:rPr>
                        <a:t> </a:t>
                      </a:r>
                      <a:r>
                        <a:rPr lang="he-IL" sz="1400" u="sng" dirty="0">
                          <a:latin typeface="David"/>
                          <a:ea typeface="Times New Roman"/>
                          <a:cs typeface="David"/>
                        </a:rPr>
                        <a:t>מסננת מנטאלית</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4655">
                <a:tc>
                  <a:txBody>
                    <a:bodyPr/>
                    <a:lstStyle/>
                    <a:p>
                      <a:pPr algn="ctr" rtl="1">
                        <a:spcAft>
                          <a:spcPts val="0"/>
                        </a:spcAft>
                        <a:tabLst>
                          <a:tab pos="457200" algn="l"/>
                          <a:tab pos="822960" algn="l"/>
                          <a:tab pos="1188720" algn="l"/>
                          <a:tab pos="1645920" algn="l"/>
                          <a:tab pos="3931920" algn="l"/>
                        </a:tabLst>
                      </a:pPr>
                      <a:endParaRPr lang="he-IL" sz="1400">
                        <a:latin typeface="David"/>
                        <a:ea typeface="Times New Roman"/>
                        <a:cs typeface="David"/>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r>
                        <a:rPr lang="he-IL" sz="1400" u="sng" dirty="0">
                          <a:latin typeface="David"/>
                          <a:ea typeface="Times New Roman"/>
                          <a:cs typeface="David"/>
                        </a:rPr>
                        <a:t>אבדן פרופורציות</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4655">
                <a:tc>
                  <a:txBody>
                    <a:bodyPr/>
                    <a:lstStyle/>
                    <a:p>
                      <a:pPr algn="ctr" rtl="1">
                        <a:spcAft>
                          <a:spcPts val="0"/>
                        </a:spcAft>
                        <a:tabLst>
                          <a:tab pos="457200" algn="l"/>
                          <a:tab pos="822960" algn="l"/>
                          <a:tab pos="1188720" algn="l"/>
                          <a:tab pos="1645920" algn="l"/>
                          <a:tab pos="3931920" algn="l"/>
                        </a:tabLst>
                      </a:pPr>
                      <a:endParaRPr lang="he-IL" sz="1400">
                        <a:latin typeface="David"/>
                        <a:ea typeface="Times New Roman"/>
                        <a:cs typeface="David"/>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r>
                        <a:rPr lang="he-IL" sz="1400" u="sng" dirty="0">
                          <a:latin typeface="David"/>
                          <a:ea typeface="Times New Roman"/>
                          <a:cs typeface="David"/>
                        </a:rPr>
                        <a:t>זלזול בחיובי</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4655">
                <a:tc>
                  <a:txBody>
                    <a:bodyPr/>
                    <a:lstStyle/>
                    <a:p>
                      <a:pPr algn="ctr" rtl="1">
                        <a:spcAft>
                          <a:spcPts val="0"/>
                        </a:spcAft>
                        <a:tabLst>
                          <a:tab pos="457200" algn="l"/>
                          <a:tab pos="822960" algn="l"/>
                          <a:tab pos="1188720" algn="l"/>
                          <a:tab pos="1645920" algn="l"/>
                          <a:tab pos="3931920" algn="l"/>
                        </a:tabLst>
                      </a:pPr>
                      <a:endParaRPr lang="he-IL" sz="1400">
                        <a:latin typeface="David"/>
                        <a:ea typeface="Times New Roman"/>
                        <a:cs typeface="David"/>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r>
                        <a:rPr lang="he-IL" sz="1400" u="sng" dirty="0">
                          <a:latin typeface="David"/>
                          <a:ea typeface="Times New Roman"/>
                          <a:cs typeface="David"/>
                        </a:rPr>
                        <a:t>יחוס עצמי</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4655">
                <a:tc>
                  <a:txBody>
                    <a:bodyPr/>
                    <a:lstStyle/>
                    <a:p>
                      <a:pPr algn="ctr" rtl="1">
                        <a:spcAft>
                          <a:spcPts val="0"/>
                        </a:spcAft>
                        <a:tabLst>
                          <a:tab pos="457200" algn="l"/>
                          <a:tab pos="822960" algn="l"/>
                          <a:tab pos="1188720" algn="l"/>
                          <a:tab pos="1645920" algn="l"/>
                          <a:tab pos="3931920" algn="l"/>
                        </a:tabLst>
                      </a:pPr>
                      <a:endParaRPr lang="he-IL" sz="1400">
                        <a:latin typeface="David"/>
                        <a:ea typeface="Times New Roman"/>
                        <a:cs typeface="David"/>
                      </a:endParaRPr>
                    </a:p>
                  </a:txBody>
                  <a:tcPr marL="46534" marR="4653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tabLst>
                          <a:tab pos="457200" algn="l"/>
                          <a:tab pos="822960" algn="l"/>
                          <a:tab pos="1188720" algn="l"/>
                          <a:tab pos="1645920" algn="l"/>
                          <a:tab pos="3931920" algn="l"/>
                        </a:tabLst>
                      </a:pPr>
                      <a:r>
                        <a:rPr lang="he-IL" sz="1400" u="sng" dirty="0">
                          <a:latin typeface="David"/>
                          <a:ea typeface="Times New Roman"/>
                          <a:cs typeface="David"/>
                        </a:rPr>
                        <a:t>מתן תוויות</a:t>
                      </a:r>
                      <a:endParaRPr lang="en-US" sz="1400" dirty="0">
                        <a:latin typeface="Times New Roman"/>
                        <a:ea typeface="Times New Roman"/>
                        <a:cs typeface="Arial"/>
                      </a:endParaRPr>
                    </a:p>
                  </a:txBody>
                  <a:tcPr marL="46534" marR="46534"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522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457200" algn="l"/>
                <a:tab pos="822325" algn="l"/>
                <a:tab pos="1189038" algn="l"/>
                <a:tab pos="1646238" algn="l"/>
                <a:tab pos="3932238" algn="l"/>
              </a:tabLst>
            </a:pPr>
            <a:endParaRPr kumimoji="0" lang="he-IL"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772816"/>
            <a:ext cx="7992888" cy="5016758"/>
          </a:xfrm>
          <a:prstGeom prst="rect">
            <a:avLst/>
          </a:prstGeom>
        </p:spPr>
        <p:txBody>
          <a:bodyPr wrap="square">
            <a:spAutoFit/>
          </a:bodyPr>
          <a:lstStyle/>
          <a:p>
            <a:r>
              <a:rPr lang="he-IL" sz="3200" b="1" dirty="0" smtClean="0"/>
              <a:t>פרופיל היסטורי:</a:t>
            </a:r>
          </a:p>
          <a:p>
            <a:r>
              <a:rPr lang="he-IL" sz="3200" dirty="0"/>
              <a:t>יליד מרכז הארץ, הקטן מבין 3 ילדים, הורים ממוצא מזרחי, האב בעל עסק עצמאי של קבלנות, האם הקימה עסק עצמאי של חנות בגדים-עיצובים אישיים, ישנם אח בן 28 ואחות בת 24, מתפקדים. </a:t>
            </a:r>
            <a:endParaRPr lang="he-IL" sz="3200" dirty="0" smtClean="0"/>
          </a:p>
          <a:p>
            <a:r>
              <a:rPr lang="he-IL" sz="3200" dirty="0"/>
              <a:t>למד מוזיקה, התכוון להתמקצע בתחום ובמקביל החל ללמוד אימון אישי ורצה לשלב בין המוזיקה והטיפול. במקביל עבד בחנות של אמו. גר בבית הוריו. ההורים פרודים מס' שנים, אך לדבריו הקשרים </a:t>
            </a:r>
            <a:r>
              <a:rPr lang="he-IL" sz="3200" dirty="0" smtClean="0"/>
              <a:t>טובים. </a:t>
            </a:r>
            <a:endParaRPr lang="en-US" sz="3200" dirty="0"/>
          </a:p>
          <a:p>
            <a:endParaRPr lang="he-IL" sz="3200" b="1" dirty="0" smtClean="0"/>
          </a:p>
        </p:txBody>
      </p:sp>
    </p:spTree>
    <p:extLst>
      <p:ext uri="{BB962C8B-B14F-4D97-AF65-F5344CB8AC3E}">
        <p14:creationId xmlns:p14="http://schemas.microsoft.com/office/powerpoint/2010/main" val="21089244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0" y="486005"/>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he-IL" sz="1400" b="0" i="0" u="sng" strike="noStrike" cap="none" normalizeH="0" baseline="0" dirty="0" smtClean="0">
                <a:ln>
                  <a:noFill/>
                </a:ln>
                <a:solidFill>
                  <a:schemeClr val="tx1"/>
                </a:solidFill>
                <a:effectLst/>
                <a:latin typeface="Calibri" pitchFamily="34" charset="0"/>
                <a:ea typeface="Calibri" pitchFamily="34" charset="0"/>
                <a:cs typeface="Arial" pitchFamily="34" charset="0"/>
              </a:rPr>
              <a:t>תרגיל נשימות: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לשאוף פנימה תוך כדי ספירה עד 6 לאט</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להחזיק תוך כדי ספירה עד 6 לאט</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לנשוף החוצה תוך כדי ספירה עד 6 לאט</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לחזור על כך 4-6 פעמים,ובסוף התהליך לשים לב:</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איך הרגשת?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האם משהו שונה?</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במידה וקשה בהתחלה לספור עד 6 אפשר בשלב הראשון לספור עד 4.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sng" strike="noStrike" cap="none" normalizeH="0" baseline="0" dirty="0" err="1" smtClean="0">
                <a:ln>
                  <a:noFill/>
                </a:ln>
                <a:solidFill>
                  <a:schemeClr val="tx1"/>
                </a:solidFill>
                <a:effectLst/>
                <a:latin typeface="Calibri" pitchFamily="34" charset="0"/>
                <a:ea typeface="Calibri" pitchFamily="34" charset="0"/>
                <a:cs typeface="Arial" pitchFamily="34" charset="0"/>
              </a:rPr>
              <a:t>הרפייה</a:t>
            </a:r>
            <a:r>
              <a:rPr kumimoji="0" lang="he-IL" sz="1400" b="0" i="0" u="sng" strike="noStrike" cap="none" normalizeH="0" baseline="0" dirty="0" smtClean="0">
                <a:ln>
                  <a:noFill/>
                </a:ln>
                <a:solidFill>
                  <a:schemeClr val="tx1"/>
                </a:solidFill>
                <a:effectLst/>
                <a:latin typeface="Calibri" pitchFamily="34" charset="0"/>
                <a:ea typeface="Calibri" pitchFamily="34" charset="0"/>
                <a:cs typeface="Arial" pitchFamily="34" charset="0"/>
              </a:rPr>
              <a:t> עפ"י </a:t>
            </a:r>
            <a:r>
              <a:rPr kumimoji="0" lang="he-IL" sz="1400" b="0" i="0" u="sng" strike="noStrike" cap="none" normalizeH="0" baseline="0" dirty="0" err="1" smtClean="0">
                <a:ln>
                  <a:noFill/>
                </a:ln>
                <a:solidFill>
                  <a:schemeClr val="tx1"/>
                </a:solidFill>
                <a:effectLst/>
                <a:latin typeface="Calibri" pitchFamily="34" charset="0"/>
                <a:ea typeface="Calibri" pitchFamily="34" charset="0"/>
                <a:cs typeface="Arial" pitchFamily="34" charset="0"/>
              </a:rPr>
              <a:t>גייקובסון</a:t>
            </a:r>
            <a:r>
              <a:rPr kumimoji="0" lang="he-IL" sz="1400" b="0" i="0" u="sng"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לכווץ את יד ימין בצורת אגרוף חזק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ולהרפות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לכווץ את יד שמאל לאגרוף- חזק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-----ולהרפות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לכווץ את רגל ימין תוך יצירת פוינט- חזק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----ולהרפות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לכווץ את רגל שמאל תוך יצירת פוינט חזק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ולהרפות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לכווץ את השכמות, הגב והבטן –חזק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---ולהרפות.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לכווץ את הפנים ( פרצוף מוזר/מצחיק) חזק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ולהרפות.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לכווץ את כל הגוף יחד-חזק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חזק</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---ולהרפות.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איך מרגישים עכשיו?</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האם יש תחושות פיזיות </a:t>
            </a:r>
            <a:r>
              <a:rPr kumimoji="0" lang="he-IL" sz="1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מסויימות</a:t>
            </a: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משהו שונה?</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123729" y="548680"/>
            <a:ext cx="3217874" cy="523220"/>
          </a:xfrm>
          <a:prstGeom prst="rect">
            <a:avLst/>
          </a:prstGeom>
        </p:spPr>
        <p:txBody>
          <a:bodyPr wrap="square">
            <a:spAutoFit/>
          </a:bodyPr>
          <a:lstStyle/>
          <a:p>
            <a:r>
              <a:rPr lang="he-IL" sz="2800" b="1" dirty="0" smtClean="0">
                <a:cs typeface="Times New Roman" pitchFamily="18" charset="0"/>
              </a:rPr>
              <a:t>משפטי התמודדות</a:t>
            </a:r>
            <a:endParaRPr lang="he-IL" sz="2800" b="1" dirty="0"/>
          </a:p>
        </p:txBody>
      </p:sp>
      <p:sp>
        <p:nvSpPr>
          <p:cNvPr id="3" name="מלבן 2"/>
          <p:cNvSpPr/>
          <p:nvPr/>
        </p:nvSpPr>
        <p:spPr>
          <a:xfrm>
            <a:off x="2286000" y="1340768"/>
            <a:ext cx="4572000" cy="4745915"/>
          </a:xfrm>
          <a:prstGeom prst="rect">
            <a:avLst/>
          </a:prstGeom>
        </p:spPr>
        <p:txBody>
          <a:bodyPr wrap="square">
            <a:spAutoFit/>
          </a:bodyPr>
          <a:lstStyle/>
          <a:p>
            <a:pPr>
              <a:lnSpc>
                <a:spcPct val="80000"/>
              </a:lnSpc>
            </a:pPr>
            <a:r>
              <a:rPr lang="he-IL" dirty="0" smtClean="0">
                <a:cs typeface="Times New Roman" pitchFamily="18" charset="0"/>
              </a:rPr>
              <a:t>'זוהי רק חרדה, לא אתך לה לפגוע ולהפריע לי'</a:t>
            </a:r>
          </a:p>
          <a:p>
            <a:pPr>
              <a:lnSpc>
                <a:spcPct val="80000"/>
              </a:lnSpc>
            </a:pPr>
            <a:r>
              <a:rPr lang="he-IL" dirty="0" smtClean="0">
                <a:cs typeface="Times New Roman" pitchFamily="18" charset="0"/>
              </a:rPr>
              <a:t>'שום דבר חמור לא עומד לקרות לי'</a:t>
            </a:r>
          </a:p>
          <a:p>
            <a:pPr>
              <a:lnSpc>
                <a:spcPct val="80000"/>
              </a:lnSpc>
            </a:pPr>
            <a:r>
              <a:rPr lang="he-IL" dirty="0" smtClean="0">
                <a:cs typeface="Times New Roman" pitchFamily="18" charset="0"/>
              </a:rPr>
              <a:t>'לא יעזור להילחם ולהתנגד לזה, אני פשוט אתן לזה לעבור'</a:t>
            </a:r>
          </a:p>
          <a:p>
            <a:pPr>
              <a:lnSpc>
                <a:spcPct val="80000"/>
              </a:lnSpc>
            </a:pPr>
            <a:r>
              <a:rPr lang="he-IL" dirty="0" smtClean="0">
                <a:cs typeface="Times New Roman" pitchFamily="18" charset="0"/>
              </a:rPr>
              <a:t>'אלה רק מחשבות ולא המציאות'</a:t>
            </a:r>
          </a:p>
          <a:p>
            <a:pPr>
              <a:lnSpc>
                <a:spcPct val="80000"/>
              </a:lnSpc>
            </a:pPr>
            <a:r>
              <a:rPr lang="he-IL" dirty="0" smtClean="0">
                <a:cs typeface="Times New Roman" pitchFamily="18" charset="0"/>
              </a:rPr>
              <a:t>'אני לא צריך את המחשבות האלה, אני יכול לחשוב אחרת'</a:t>
            </a:r>
          </a:p>
          <a:p>
            <a:pPr>
              <a:lnSpc>
                <a:spcPct val="80000"/>
              </a:lnSpc>
            </a:pPr>
            <a:r>
              <a:rPr lang="he-IL" dirty="0" smtClean="0">
                <a:cs typeface="Times New Roman" pitchFamily="18" charset="0"/>
              </a:rPr>
              <a:t>'זה לא מסוכן'</a:t>
            </a:r>
          </a:p>
          <a:p>
            <a:pPr>
              <a:lnSpc>
                <a:spcPct val="80000"/>
              </a:lnSpc>
            </a:pPr>
            <a:r>
              <a:rPr lang="he-IL" dirty="0" smtClean="0">
                <a:cs typeface="Times New Roman" pitchFamily="18" charset="0"/>
              </a:rPr>
              <a:t>'אז מה'</a:t>
            </a:r>
          </a:p>
          <a:p>
            <a:pPr>
              <a:lnSpc>
                <a:spcPct val="80000"/>
              </a:lnSpc>
            </a:pPr>
            <a:r>
              <a:rPr lang="he-IL" dirty="0" smtClean="0">
                <a:cs typeface="Times New Roman" pitchFamily="18" charset="0"/>
              </a:rPr>
              <a:t>'</a:t>
            </a:r>
            <a:r>
              <a:rPr lang="en-US" dirty="0" smtClean="0">
                <a:cs typeface="Times New Roman" pitchFamily="18" charset="0"/>
              </a:rPr>
              <a:t>DONT WORRY BE HAPPY</a:t>
            </a:r>
            <a:r>
              <a:rPr lang="he-IL" dirty="0" smtClean="0">
                <a:cs typeface="Times New Roman" pitchFamily="18" charset="0"/>
              </a:rPr>
              <a:t>'</a:t>
            </a:r>
          </a:p>
          <a:p>
            <a:pPr>
              <a:lnSpc>
                <a:spcPct val="80000"/>
              </a:lnSpc>
            </a:pPr>
            <a:endParaRPr lang="he-IL" dirty="0" smtClean="0">
              <a:cs typeface="Times New Roman" pitchFamily="18" charset="0"/>
            </a:endParaRPr>
          </a:p>
          <a:p>
            <a:pPr>
              <a:lnSpc>
                <a:spcPct val="80000"/>
              </a:lnSpc>
            </a:pPr>
            <a:r>
              <a:rPr lang="he-IL" dirty="0" smtClean="0">
                <a:cs typeface="Times New Roman" pitchFamily="18" charset="0"/>
              </a:rPr>
              <a:t>'הרגשה זו איננה נוחה ונעימה אך אני יכול לקבל אותה'</a:t>
            </a:r>
          </a:p>
          <a:p>
            <a:pPr>
              <a:lnSpc>
                <a:spcPct val="80000"/>
              </a:lnSpc>
            </a:pPr>
            <a:r>
              <a:rPr lang="he-IL" dirty="0" smtClean="0">
                <a:cs typeface="Times New Roman" pitchFamily="18" charset="0"/>
              </a:rPr>
              <a:t>'אני יכול להיות חרד ועדין להתמודד עם המצב'</a:t>
            </a:r>
          </a:p>
          <a:p>
            <a:pPr>
              <a:lnSpc>
                <a:spcPct val="80000"/>
              </a:lnSpc>
            </a:pPr>
            <a:r>
              <a:rPr lang="he-IL" dirty="0" smtClean="0">
                <a:cs typeface="Times New Roman" pitchFamily="18" charset="0"/>
              </a:rPr>
              <a:t>'אני יכול להתמודד עם הסימפטומים והתחושות האלה'</a:t>
            </a:r>
          </a:p>
          <a:p>
            <a:pPr>
              <a:lnSpc>
                <a:spcPct val="80000"/>
              </a:lnSpc>
            </a:pPr>
            <a:r>
              <a:rPr lang="he-IL" dirty="0" smtClean="0">
                <a:cs typeface="Times New Roman" pitchFamily="18" charset="0"/>
              </a:rPr>
              <a:t>'זה לא מקרה חירום, זה בסדר לחשוב באיטיות על מה שאני צריך לעשות'</a:t>
            </a:r>
          </a:p>
          <a:p>
            <a:pPr>
              <a:lnSpc>
                <a:spcPct val="80000"/>
              </a:lnSpc>
            </a:pPr>
            <a:r>
              <a:rPr lang="he-IL" dirty="0" smtClean="0">
                <a:cs typeface="Times New Roman" pitchFamily="18" charset="0"/>
              </a:rPr>
              <a:t>'זה לא המצב הכי נורא שיכול לקרות'</a:t>
            </a:r>
          </a:p>
          <a:p>
            <a:pPr>
              <a:lnSpc>
                <a:spcPct val="80000"/>
              </a:lnSpc>
            </a:pPr>
            <a:r>
              <a:rPr lang="he-IL" dirty="0" smtClean="0">
                <a:cs typeface="Times New Roman" pitchFamily="18" charset="0"/>
              </a:rPr>
              <a:t>'אני מתכוון ללכת עם זה ולהמתין שהחרדה תרד'</a:t>
            </a:r>
          </a:p>
          <a:p>
            <a:pPr>
              <a:lnSpc>
                <a:spcPct val="80000"/>
              </a:lnSpc>
            </a:pPr>
            <a:r>
              <a:rPr lang="he-IL" dirty="0" smtClean="0">
                <a:cs typeface="Times New Roman" pitchFamily="18" charset="0"/>
              </a:rPr>
              <a:t>'זוהי הזדמנות בשבילי ללמוד על פחדי'</a:t>
            </a:r>
          </a:p>
          <a:p>
            <a:pPr>
              <a:lnSpc>
                <a:spcPct val="80000"/>
              </a:lnSpc>
            </a:pPr>
            <a:r>
              <a:rPr lang="he-IL" dirty="0" smtClean="0">
                <a:cs typeface="Times New Roman" pitchFamily="18" charset="0"/>
              </a:rPr>
              <a:t>'אני פשוט אתן לגופי לעשות את שלו וזה עבור'</a:t>
            </a:r>
            <a:endParaRPr lang="en-US" dirty="0" smtClean="0">
              <a:cs typeface="Times New Roman" pitchFamily="18" charset="0"/>
            </a:endParaRPr>
          </a:p>
          <a:p>
            <a:pPr>
              <a:lnSpc>
                <a:spcPct val="80000"/>
              </a:lnSpc>
            </a:pPr>
            <a:endParaRPr lang="en-US" dirty="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דה </a:t>
            </a:r>
            <a:r>
              <a:rPr lang="he-IL" dirty="0" err="1" smtClean="0"/>
              <a:t>סנסיטזציה</a:t>
            </a:r>
            <a:r>
              <a:rPr lang="he-IL" dirty="0" smtClean="0"/>
              <a:t/>
            </a:r>
            <a:br>
              <a:rPr lang="he-IL" dirty="0" smtClean="0"/>
            </a:br>
            <a:r>
              <a:rPr lang="he-IL" dirty="0" smtClean="0"/>
              <a:t>החלק הארי בטיפול</a:t>
            </a:r>
            <a:endParaRPr lang="he-IL" dirty="0"/>
          </a:p>
        </p:txBody>
      </p:sp>
      <p:sp>
        <p:nvSpPr>
          <p:cNvPr id="3" name="מציין מיקום תוכן 2"/>
          <p:cNvSpPr>
            <a:spLocks noGrp="1"/>
          </p:cNvSpPr>
          <p:nvPr>
            <p:ph sz="half" idx="1"/>
          </p:nvPr>
        </p:nvSpPr>
        <p:spPr/>
        <p:txBody>
          <a:bodyPr/>
          <a:lstStyle/>
          <a:p>
            <a:r>
              <a:rPr lang="he-IL" dirty="0" smtClean="0"/>
              <a:t>דה </a:t>
            </a:r>
            <a:r>
              <a:rPr lang="he-IL" dirty="0" err="1" smtClean="0"/>
              <a:t>סנסיטזציה</a:t>
            </a:r>
            <a:r>
              <a:rPr lang="he-IL" dirty="0" smtClean="0"/>
              <a:t> במציאות</a:t>
            </a:r>
          </a:p>
          <a:p>
            <a:r>
              <a:rPr lang="he-IL" dirty="0" smtClean="0"/>
              <a:t>לאחר שעשינו טבלת מדרג </a:t>
            </a:r>
            <a:r>
              <a:rPr lang="en-US" dirty="0" smtClean="0"/>
              <a:t>SUDS</a:t>
            </a:r>
            <a:r>
              <a:rPr lang="he-IL" dirty="0" smtClean="0"/>
              <a:t> להתחיל להיחשף במציאות- מתחילים מ35-40 ולאט עולים. </a:t>
            </a:r>
          </a:p>
          <a:p>
            <a:r>
              <a:rPr lang="he-IL" dirty="0" smtClean="0"/>
              <a:t>כל חשיפה יש לעשות פרק זמן של </a:t>
            </a:r>
            <a:r>
              <a:rPr lang="he-IL" dirty="0" err="1" smtClean="0"/>
              <a:t>40ד</a:t>
            </a:r>
            <a:r>
              <a:rPr lang="he-IL" dirty="0" smtClean="0"/>
              <a:t>' מספר פעמים בשבוע.</a:t>
            </a:r>
            <a:endParaRPr lang="he-IL" dirty="0"/>
          </a:p>
        </p:txBody>
      </p:sp>
      <p:sp>
        <p:nvSpPr>
          <p:cNvPr id="4" name="מציין מיקום תוכן 3"/>
          <p:cNvSpPr>
            <a:spLocks noGrp="1"/>
          </p:cNvSpPr>
          <p:nvPr>
            <p:ph sz="half" idx="2"/>
          </p:nvPr>
        </p:nvSpPr>
        <p:spPr/>
        <p:txBody>
          <a:bodyPr/>
          <a:lstStyle/>
          <a:p>
            <a:r>
              <a:rPr lang="he-IL" dirty="0" smtClean="0"/>
              <a:t>דה </a:t>
            </a:r>
            <a:r>
              <a:rPr lang="he-IL" dirty="0" err="1" smtClean="0"/>
              <a:t>סנסיטיזציה</a:t>
            </a:r>
            <a:r>
              <a:rPr lang="he-IL" dirty="0" smtClean="0"/>
              <a:t> </a:t>
            </a:r>
            <a:r>
              <a:rPr lang="he-IL" dirty="0" err="1" smtClean="0"/>
              <a:t>בדימיון</a:t>
            </a:r>
            <a:r>
              <a:rPr lang="he-IL" dirty="0" smtClean="0"/>
              <a:t>:</a:t>
            </a:r>
          </a:p>
          <a:p>
            <a:r>
              <a:rPr lang="he-IL" dirty="0" smtClean="0"/>
              <a:t>לבקש מהמטופל לאחר שעשינו מדרג לדמיין את עצמו בסיטואציה ממנה הוא פוחד- יושב </a:t>
            </a:r>
            <a:r>
              <a:rPr lang="he-IL" dirty="0" err="1" smtClean="0"/>
              <a:t>בדייט</a:t>
            </a:r>
            <a:r>
              <a:rPr lang="he-IL" dirty="0" smtClean="0"/>
              <a:t>, נוגע ביד, מתנשק... תוך יצירת מקום בטוח והלך רוח משאבי. </a:t>
            </a:r>
            <a:endParaRPr lang="he-IL"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36712"/>
            <a:ext cx="7560840" cy="5509200"/>
          </a:xfrm>
          <a:prstGeom prst="rect">
            <a:avLst/>
          </a:prstGeom>
        </p:spPr>
        <p:txBody>
          <a:bodyPr wrap="square">
            <a:spAutoFit/>
          </a:bodyPr>
          <a:lstStyle/>
          <a:p>
            <a:r>
              <a:rPr lang="he-IL" sz="3200" b="1" dirty="0" smtClean="0"/>
              <a:t>נקודה מרכזית להצגה בטיפול</a:t>
            </a:r>
            <a:endParaRPr lang="en-US" sz="3200" dirty="0" smtClean="0"/>
          </a:p>
          <a:p>
            <a:r>
              <a:rPr lang="he-IL" sz="3200" dirty="0" smtClean="0"/>
              <a:t>הוא עמד </a:t>
            </a:r>
            <a:r>
              <a:rPr lang="he-IL" sz="3200" dirty="0"/>
              <a:t>במחויבות שלו לטיפול, וביצע את רב החשיפות. היו לו מספר נסיגות קטנות אך הוא </a:t>
            </a:r>
            <a:r>
              <a:rPr lang="he-IL" sz="3200" dirty="0" smtClean="0"/>
              <a:t>התמיד.</a:t>
            </a:r>
          </a:p>
          <a:p>
            <a:r>
              <a:rPr lang="he-IL" sz="3200" dirty="0" smtClean="0"/>
              <a:t>החרדות </a:t>
            </a:r>
            <a:r>
              <a:rPr lang="he-IL" sz="3200" dirty="0"/>
              <a:t>העיקריות שליוו את א. היו קשורות למפגש עם בנות המין השני, וזה גם מה שעורר מחדש את התקפי הפאניקה. ההיפוכונדריה התמתנה אך התקפי הפאניקה נמשכו והיה לא. קושי לראות את עצמו בדייט עם בחורה, ודבר זה יצר מחשבות אוטומטיות אשר כללו "אף פעם אני לא אצליח בזוגיות", "אני לוזר", "משהו דפוק אצלי" וכו'. </a:t>
            </a:r>
            <a:endParaRPr lang="en-US" sz="3200" dirty="0"/>
          </a:p>
          <a:p>
            <a:endParaRPr lang="he-IL" sz="3200" dirty="0"/>
          </a:p>
        </p:txBody>
      </p:sp>
    </p:spTree>
    <p:extLst>
      <p:ext uri="{BB962C8B-B14F-4D97-AF65-F5344CB8AC3E}">
        <p14:creationId xmlns:p14="http://schemas.microsoft.com/office/powerpoint/2010/main" val="34936155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692696"/>
            <a:ext cx="7848872" cy="5509200"/>
          </a:xfrm>
          <a:prstGeom prst="rect">
            <a:avLst/>
          </a:prstGeom>
        </p:spPr>
        <p:txBody>
          <a:bodyPr wrap="square">
            <a:spAutoFit/>
          </a:bodyPr>
          <a:lstStyle/>
          <a:p>
            <a:r>
              <a:rPr lang="he-IL" sz="3200" dirty="0"/>
              <a:t>במפגש ה4 ו 5 עשינו חשיפה בדמיון לאירוע אשר היווה טריגר להתקפי הפאניקה- היום שקיים יחסים לא מוגנים עם חברתו דאז, בפעם הראשונה שביצענו את החשיפה בדימיון הוא הרגיש קושי רב, והיו לו אף תגובות אשר נראו פוסט טראומטיות במידה מסויימת- מבחינה יחסית עבורו, במפגש לאחריו ה5 הוא סיפר פעמיים ברצף את האירוע לפרטים, ולקראת סוף המפגש הרגיש שהאירוע פחות מבהיל אותו. בסוף המפגש ה5 קיבל ש.ב. להיפגש שוב עם ידידה לבד בבית קפה, ולמפגש ה6 הגיע עם תמונות בסלולרי שלו מהמפגש עם הידידה כאשר היה מאוד גאה. </a:t>
            </a:r>
          </a:p>
        </p:txBody>
      </p:sp>
    </p:spTree>
    <p:extLst>
      <p:ext uri="{BB962C8B-B14F-4D97-AF65-F5344CB8AC3E}">
        <p14:creationId xmlns:p14="http://schemas.microsoft.com/office/powerpoint/2010/main" val="31963015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64704"/>
            <a:ext cx="7920880" cy="3046988"/>
          </a:xfrm>
          <a:prstGeom prst="rect">
            <a:avLst/>
          </a:prstGeom>
        </p:spPr>
        <p:txBody>
          <a:bodyPr wrap="square">
            <a:spAutoFit/>
          </a:bodyPr>
          <a:lstStyle/>
          <a:p>
            <a:r>
              <a:rPr lang="he-IL" sz="3200" dirty="0"/>
              <a:t>הוא תיאר שבמהלך המפגש היו לו רגעים קשים- למשל כאשר חבקה אותו בתחילת המפגש או כאשר נכנסו לשיחות אינטימיות אך לקראת סוף המפגש החל להרגיש יותר שהוא שולט בחרדה, אם ע"י תרגול נשימות או ע"י היכולות לחשוב מחשבות אלטרנטיביות חיוביות כאשר החלה לפקוד אותו החרדה.  </a:t>
            </a:r>
            <a:endParaRPr lang="en-US" sz="3200" dirty="0"/>
          </a:p>
        </p:txBody>
      </p:sp>
    </p:spTree>
    <p:extLst>
      <p:ext uri="{BB962C8B-B14F-4D97-AF65-F5344CB8AC3E}">
        <p14:creationId xmlns:p14="http://schemas.microsoft.com/office/powerpoint/2010/main" val="27241451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1079"/>
            <a:ext cx="8136904" cy="6494085"/>
          </a:xfrm>
          <a:prstGeom prst="rect">
            <a:avLst/>
          </a:prstGeom>
        </p:spPr>
        <p:txBody>
          <a:bodyPr wrap="square">
            <a:spAutoFit/>
          </a:bodyPr>
          <a:lstStyle/>
          <a:p>
            <a:r>
              <a:rPr lang="he-IL" sz="3200" b="1" dirty="0"/>
              <a:t>גורמים מקשים במהלך הטיפול </a:t>
            </a:r>
            <a:r>
              <a:rPr lang="he-IL" sz="3200" b="1" dirty="0" smtClean="0"/>
              <a:t>:</a:t>
            </a:r>
          </a:p>
          <a:p>
            <a:r>
              <a:rPr lang="he-IL" sz="3200" dirty="0"/>
              <a:t>אחד הדברים אשר הקשו על מהלך הטיפול היו בעיקר בתחילת הדרך. א. חזר ואמר שפסיכולוגים ופסיכיאטרים אינם באמת מסוגלים לעזור, היה סקפטי ונגטיביסטי, ועבד עם מנגנוני הגנה של הדחקה והכחשה תוך הימנעות מסיטואציות "מסוכנות". </a:t>
            </a:r>
            <a:r>
              <a:rPr lang="he-IL" sz="3200" dirty="0" smtClean="0"/>
              <a:t>הוא </a:t>
            </a:r>
            <a:r>
              <a:rPr lang="he-IL" sz="3200" dirty="0"/>
              <a:t>חזר לטיפול </a:t>
            </a:r>
            <a:r>
              <a:rPr lang="he-IL" sz="3200" dirty="0" smtClean="0"/>
              <a:t>לאחר שההתקפים חזרו ובשיחה </a:t>
            </a:r>
            <a:r>
              <a:rPr lang="he-IL" sz="3200" dirty="0"/>
              <a:t>פתוחה על הדברים והבנייה קוגניטיבית הצליח לשנות את הגישה שלו לטיפול. </a:t>
            </a:r>
            <a:r>
              <a:rPr lang="he-IL" sz="3200" dirty="0" smtClean="0"/>
              <a:t>ולגשת </a:t>
            </a:r>
            <a:r>
              <a:rPr lang="he-IL" sz="3200" dirty="0"/>
              <a:t>לחשיפות ולש.ב. בתחילה היתה התנגדות להבניה הקוגניטיבית החדשה, אך לאחר חזרה על ההסבר הפסיכו-חינוכי והכלה מצדי א. החל להיפתח לטיפול, ולאפשר לעצמו להאמין. </a:t>
            </a:r>
            <a:endParaRPr lang="en-US" sz="3200" dirty="0"/>
          </a:p>
          <a:p>
            <a:endParaRPr lang="he-IL" sz="3200" dirty="0"/>
          </a:p>
        </p:txBody>
      </p:sp>
    </p:spTree>
    <p:extLst>
      <p:ext uri="{BB962C8B-B14F-4D97-AF65-F5344CB8AC3E}">
        <p14:creationId xmlns:p14="http://schemas.microsoft.com/office/powerpoint/2010/main" val="4282227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620689"/>
            <a:ext cx="7560840" cy="4524315"/>
          </a:xfrm>
          <a:prstGeom prst="rect">
            <a:avLst/>
          </a:prstGeom>
        </p:spPr>
        <p:txBody>
          <a:bodyPr wrap="square">
            <a:spAutoFit/>
          </a:bodyPr>
          <a:lstStyle/>
          <a:p>
            <a:r>
              <a:rPr lang="he-IL" sz="3200" b="1" dirty="0"/>
              <a:t>סיום ומעקב</a:t>
            </a:r>
            <a:endParaRPr lang="en-US" sz="3200" dirty="0"/>
          </a:p>
          <a:p>
            <a:r>
              <a:rPr lang="he-IL" sz="3200" dirty="0" smtClean="0"/>
              <a:t>לקראת </a:t>
            </a:r>
            <a:r>
              <a:rPr lang="he-IL" sz="3200" dirty="0"/>
              <a:t>סוף הטיפול </a:t>
            </a:r>
            <a:r>
              <a:rPr lang="he-IL" sz="3200" dirty="0" smtClean="0"/>
              <a:t>-כפי </a:t>
            </a:r>
            <a:r>
              <a:rPr lang="he-IL" sz="3200" dirty="0"/>
              <a:t>שנקבע בחוזה הטיפולי מראש, </a:t>
            </a:r>
            <a:r>
              <a:rPr lang="he-IL" sz="3200" dirty="0" smtClean="0"/>
              <a:t>א</a:t>
            </a:r>
            <a:r>
              <a:rPr lang="he-IL" sz="3200" dirty="0"/>
              <a:t>. </a:t>
            </a:r>
            <a:r>
              <a:rPr lang="he-IL" sz="3200" dirty="0" smtClean="0"/>
              <a:t>הראה </a:t>
            </a:r>
            <a:r>
              <a:rPr lang="he-IL" sz="3200" dirty="0"/>
              <a:t>הרבה יכולות ואומץ. עדין </a:t>
            </a:r>
            <a:r>
              <a:rPr lang="he-IL" sz="3200" dirty="0" smtClean="0"/>
              <a:t> היו קיימות מעט </a:t>
            </a:r>
            <a:r>
              <a:rPr lang="he-IL" sz="3200" dirty="0"/>
              <a:t>מחשבות אוטומטיות וחשש מחלות, אך התקפי הפאניקה הצטמצמו בעוצמה- מ9-10 ל3-4 ולכפעם, פעמיים בשבוע במקום מספר פעמים ביום. במפגש </a:t>
            </a:r>
            <a:r>
              <a:rPr lang="he-IL" sz="3200" dirty="0" smtClean="0"/>
              <a:t>הסיום </a:t>
            </a:r>
            <a:r>
              <a:rPr lang="he-IL" sz="3200" dirty="0"/>
              <a:t>אנו </a:t>
            </a:r>
            <a:r>
              <a:rPr lang="he-IL" sz="3200" dirty="0" smtClean="0"/>
              <a:t>שוחחנו </a:t>
            </a:r>
            <a:r>
              <a:rPr lang="he-IL" sz="3200" dirty="0"/>
              <a:t>על האפשרות להאריך את החוזה הטיפולי עם א. אך </a:t>
            </a:r>
            <a:r>
              <a:rPr lang="he-IL" sz="3200" dirty="0" smtClean="0"/>
              <a:t>הוא לא היה </a:t>
            </a:r>
            <a:r>
              <a:rPr lang="he-IL" sz="3200" dirty="0"/>
              <a:t>מעוניין בעוד </a:t>
            </a:r>
            <a:r>
              <a:rPr lang="he-IL" sz="3200" dirty="0" smtClean="0"/>
              <a:t>מפגשים מאחר </a:t>
            </a:r>
            <a:r>
              <a:rPr lang="he-IL" sz="3200" smtClean="0"/>
              <a:t>והתחיל טיפול תרופתי </a:t>
            </a:r>
            <a:r>
              <a:rPr lang="he-IL" sz="3200" dirty="0" smtClean="0"/>
              <a:t>אשר הקל עליו. </a:t>
            </a:r>
            <a:endParaRPr lang="en-US" sz="3200" dirty="0"/>
          </a:p>
        </p:txBody>
      </p:sp>
    </p:spTree>
    <p:extLst>
      <p:ext uri="{BB962C8B-B14F-4D97-AF65-F5344CB8AC3E}">
        <p14:creationId xmlns:p14="http://schemas.microsoft.com/office/powerpoint/2010/main" val="22596678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64705"/>
            <a:ext cx="7488832" cy="6001643"/>
          </a:xfrm>
          <a:prstGeom prst="rect">
            <a:avLst/>
          </a:prstGeom>
        </p:spPr>
        <p:txBody>
          <a:bodyPr wrap="square">
            <a:spAutoFit/>
          </a:bodyPr>
          <a:lstStyle/>
          <a:p>
            <a:r>
              <a:rPr lang="he-IL" sz="3200" b="1" dirty="0"/>
              <a:t>הגדרה ברורה של תוצאות הטיפול</a:t>
            </a:r>
            <a:endParaRPr lang="en-US" sz="3200" dirty="0"/>
          </a:p>
          <a:p>
            <a:r>
              <a:rPr lang="he-IL" sz="3200" dirty="0"/>
              <a:t>במהלך הטיפול עם א. למרות ההתחלה הקשה, הצלחנו להשיג מספר דברים</a:t>
            </a:r>
            <a:r>
              <a:rPr lang="he-IL" sz="3200" dirty="0" smtClean="0"/>
              <a:t>: </a:t>
            </a:r>
            <a:endParaRPr lang="en-US" sz="3200" dirty="0"/>
          </a:p>
          <a:p>
            <a:pPr lvl="0"/>
            <a:r>
              <a:rPr lang="he-IL" sz="3200" dirty="0"/>
              <a:t>צמצום עוצמת התקפי הפאניקה מ9-10 ל 3-4 ותדירות ירדה מ מספר פעמים ביום לכפעם בשבוע.</a:t>
            </a:r>
            <a:endParaRPr lang="en-US" sz="3200" dirty="0"/>
          </a:p>
          <a:p>
            <a:pPr lvl="0"/>
            <a:r>
              <a:rPr lang="he-IL" sz="3200" dirty="0" smtClean="0"/>
              <a:t>חזר </a:t>
            </a:r>
            <a:r>
              <a:rPr lang="he-IL" sz="3200" dirty="0"/>
              <a:t>לעבוד עם אמו בחנות</a:t>
            </a:r>
            <a:endParaRPr lang="en-US" sz="3200" dirty="0"/>
          </a:p>
          <a:p>
            <a:pPr lvl="0"/>
            <a:r>
              <a:rPr lang="he-IL" sz="3200" dirty="0" smtClean="0"/>
              <a:t>חזר </a:t>
            </a:r>
            <a:r>
              <a:rPr lang="he-IL" sz="3200" dirty="0"/>
              <a:t>ללימודים</a:t>
            </a:r>
            <a:endParaRPr lang="en-US" sz="3200" dirty="0"/>
          </a:p>
          <a:p>
            <a:pPr lvl="0"/>
            <a:r>
              <a:rPr lang="he-IL" sz="3200" dirty="0" smtClean="0"/>
              <a:t>הצליח </a:t>
            </a:r>
            <a:r>
              <a:rPr lang="he-IL" sz="3200" dirty="0"/>
              <a:t>לצאת למפגש עם ידידה ולעמוד בו, בלי לעזוב באמצע- המפגש ארך כשעה וחצי. </a:t>
            </a:r>
            <a:endParaRPr lang="en-US" sz="3200" dirty="0"/>
          </a:p>
          <a:p>
            <a:pPr lvl="0"/>
            <a:r>
              <a:rPr lang="he-IL" sz="3200" dirty="0"/>
              <a:t>הבניה קוגניטיבית מחדש של המחשבות האוטומטיות ואמונות הליבה. </a:t>
            </a:r>
            <a:r>
              <a:rPr lang="he-IL" sz="3200" dirty="0" smtClean="0"/>
              <a:t>וצמצום </a:t>
            </a:r>
            <a:r>
              <a:rPr lang="he-IL" sz="3200" dirty="0"/>
              <a:t>המחשבות ההיפוכונדריות</a:t>
            </a:r>
            <a:endParaRPr lang="en-US" sz="3200" dirty="0"/>
          </a:p>
          <a:p>
            <a:r>
              <a:rPr lang="he-IL" sz="3200" dirty="0"/>
              <a:t> </a:t>
            </a:r>
            <a:endParaRPr lang="en-US" sz="3200" dirty="0"/>
          </a:p>
        </p:txBody>
      </p:sp>
    </p:spTree>
    <p:extLst>
      <p:ext uri="{BB962C8B-B14F-4D97-AF65-F5344CB8AC3E}">
        <p14:creationId xmlns:p14="http://schemas.microsoft.com/office/powerpoint/2010/main" val="29242177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12845"/>
            <a:ext cx="7920880" cy="5509200"/>
          </a:xfrm>
          <a:prstGeom prst="rect">
            <a:avLst/>
          </a:prstGeom>
        </p:spPr>
        <p:txBody>
          <a:bodyPr wrap="square">
            <a:spAutoFit/>
          </a:bodyPr>
          <a:lstStyle/>
          <a:p>
            <a:r>
              <a:rPr lang="he-IL" sz="3200" b="1" dirty="0"/>
              <a:t>מסקנות מהטיפול והמלצות</a:t>
            </a:r>
            <a:endParaRPr lang="en-US" sz="3200" dirty="0"/>
          </a:p>
          <a:p>
            <a:r>
              <a:rPr lang="he-IL" sz="3200" dirty="0"/>
              <a:t>במהלך המפגשים עם א. נוכחתי במספר נקודות חשובות:</a:t>
            </a:r>
            <a:endParaRPr lang="en-US" sz="3200" dirty="0"/>
          </a:p>
          <a:p>
            <a:pPr marL="457200" lvl="0" indent="-457200">
              <a:buFont typeface="Arial" pitchFamily="34" charset="0"/>
              <a:buChar char="•"/>
            </a:pPr>
            <a:r>
              <a:rPr lang="he-IL" sz="3200" dirty="0"/>
              <a:t>ההסבר הפסיכו-חינוכי המקיף בתחילת הטיפול מאוד חשוב ואפילו קריטי לצורך יצירת שיתוף פעולה בין המטופל למטפל. א. קיבל הסבר על "מעגל החרדה של </a:t>
            </a:r>
            <a:r>
              <a:rPr lang="en-US" sz="3200" b="1" dirty="0"/>
              <a:t>CLARK</a:t>
            </a:r>
            <a:r>
              <a:rPr lang="he-IL" sz="3200" dirty="0" smtClean="0"/>
              <a:t>": טריגר-</a:t>
            </a:r>
            <a:r>
              <a:rPr lang="he-IL" sz="3200" dirty="0"/>
              <a:t>---פירוש מאיים----חרדה----סימפטומים, תוך הבנת שהפרשנות משחקת את התפקיד המרכזי. א. הצליח לזהות מחשבות אוטומטיות לא ראציונאליות ולשנותם. </a:t>
            </a:r>
            <a:endParaRPr lang="en-US" sz="3200" dirty="0"/>
          </a:p>
          <a:p>
            <a:pPr marL="457200" lvl="0" indent="-457200">
              <a:buFont typeface="Arial" pitchFamily="34" charset="0"/>
              <a:buChar char="•"/>
            </a:pPr>
            <a:r>
              <a:rPr lang="he-IL" sz="3200" dirty="0"/>
              <a:t>בטיפול בהפרעת פאניקה, מאוד חשוב לוודא כי המטופל מכיר את טכניקות ההרגעה </a:t>
            </a:r>
            <a:r>
              <a:rPr lang="he-IL" sz="3200" dirty="0" smtClean="0"/>
              <a:t>וההרפיה</a:t>
            </a:r>
            <a:r>
              <a:rPr lang="he-IL" sz="3200" dirty="0"/>
              <a:t>. </a:t>
            </a:r>
            <a:endParaRPr lang="en-US" sz="3200" dirty="0"/>
          </a:p>
        </p:txBody>
      </p:sp>
    </p:spTree>
    <p:extLst>
      <p:ext uri="{BB962C8B-B14F-4D97-AF65-F5344CB8AC3E}">
        <p14:creationId xmlns:p14="http://schemas.microsoft.com/office/powerpoint/2010/main" val="264534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00831"/>
            <a:ext cx="5886400" cy="6494085"/>
          </a:xfrm>
          <a:prstGeom prst="rect">
            <a:avLst/>
          </a:prstGeom>
        </p:spPr>
        <p:txBody>
          <a:bodyPr wrap="square">
            <a:spAutoFit/>
          </a:bodyPr>
          <a:lstStyle/>
          <a:p>
            <a:r>
              <a:rPr lang="he-IL" sz="3200" dirty="0" smtClean="0"/>
              <a:t>בשיחת אינטייק סיפר כי בילדותו- בגיל 6 לערך,  דוד שהיה גר עמם נפטר ממחלת איידס כתוצאה מעירוי מזוהם. הוא זוכר את ההתדרדרות הפיזית של הדוד, ואיך איבד צלם אנוש.</a:t>
            </a:r>
          </a:p>
          <a:p>
            <a:r>
              <a:rPr lang="he-IL" sz="3200" b="1" dirty="0" smtClean="0"/>
              <a:t>מטרת הלקוח:</a:t>
            </a:r>
            <a:r>
              <a:rPr lang="he-IL" sz="3200" dirty="0" smtClean="0"/>
              <a:t>להפסיק להרגיש חרדה, כאילו אני משתגע.</a:t>
            </a:r>
          </a:p>
          <a:p>
            <a:r>
              <a:rPr lang="he-IL" sz="3200" b="1" dirty="0" smtClean="0"/>
              <a:t>תוצאה מעצימה:</a:t>
            </a:r>
            <a:r>
              <a:rPr lang="he-IL" sz="3200" dirty="0" smtClean="0"/>
              <a:t>בדייט עם בת אני ארגיש בטחון עצמי, רוגע ושלווה,קצב לב איטי, נשימה סדירה ואצליח במשך שעתיים של דייט להראות חוזקות שלי ולהקשיב לבת ולנשק אותה בסוף הדייט</a:t>
            </a:r>
          </a:p>
          <a:p>
            <a:endParaRPr lang="he-IL" sz="3200" dirty="0"/>
          </a:p>
        </p:txBody>
      </p:sp>
    </p:spTree>
    <p:extLst>
      <p:ext uri="{BB962C8B-B14F-4D97-AF65-F5344CB8AC3E}">
        <p14:creationId xmlns:p14="http://schemas.microsoft.com/office/powerpoint/2010/main" val="33115556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1"/>
            <a:ext cx="7848872" cy="5016758"/>
          </a:xfrm>
          <a:prstGeom prst="rect">
            <a:avLst/>
          </a:prstGeom>
        </p:spPr>
        <p:txBody>
          <a:bodyPr wrap="square">
            <a:spAutoFit/>
          </a:bodyPr>
          <a:lstStyle/>
          <a:p>
            <a:pPr lvl="0"/>
            <a:r>
              <a:rPr lang="he-IL" sz="3200" dirty="0" smtClean="0"/>
              <a:t>יש הבדל בין "התנהגות בטוחה" לבין ההרפיה הנלמדת בתהליך הטיפול. בהפרעות חרדה למיניהן תהליכי הרפייה ומיינדפולנס מאוד חשובים לתהליך. </a:t>
            </a:r>
            <a:endParaRPr lang="en-US" sz="3200" dirty="0" smtClean="0"/>
          </a:p>
          <a:p>
            <a:pPr marL="457200" lvl="0" indent="-457200">
              <a:buFont typeface="Arial" pitchFamily="34" charset="0"/>
              <a:buChar char="•"/>
            </a:pPr>
            <a:r>
              <a:rPr lang="he-IL" sz="3200" dirty="0" smtClean="0"/>
              <a:t>שקיפות ואקטיביות בטיפול הנם חלקים מאוד חשובים ותלויים אחד בשני, האקטיביות והשותפות של א. בטיפול היו הכרחיים להצלחתו. לאחר שקיפות נוספת מצידי וחזרה על ההסבר הפסיכו-חינוכי, א. חזר לטיפול תוך קלבורציה הקריטית להצלחת הטיפול.</a:t>
            </a:r>
          </a:p>
          <a:p>
            <a:pPr marL="457200" lvl="0" indent="-457200">
              <a:buFont typeface="Arial" pitchFamily="34" charset="0"/>
              <a:buChar char="•"/>
            </a:pPr>
            <a:r>
              <a:rPr lang="he-IL" sz="3200" dirty="0" smtClean="0"/>
              <a:t>הקשר הטיפולי עם א. היו חשובים מאוד להצלחת הטיפול.</a:t>
            </a:r>
            <a:endParaRPr lang="en-US" sz="3200" dirty="0"/>
          </a:p>
        </p:txBody>
      </p:sp>
    </p:spTree>
    <p:extLst>
      <p:ext uri="{BB962C8B-B14F-4D97-AF65-F5344CB8AC3E}">
        <p14:creationId xmlns:p14="http://schemas.microsoft.com/office/powerpoint/2010/main" val="28159956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124745"/>
            <a:ext cx="8424936" cy="4524315"/>
          </a:xfrm>
          <a:prstGeom prst="rect">
            <a:avLst/>
          </a:prstGeom>
        </p:spPr>
        <p:txBody>
          <a:bodyPr wrap="square">
            <a:spAutoFit/>
          </a:bodyPr>
          <a:lstStyle/>
          <a:p>
            <a:pPr marL="457200" lvl="0" indent="-457200">
              <a:buFont typeface="Arial" pitchFamily="34" charset="0"/>
              <a:buChar char="•"/>
            </a:pPr>
            <a:r>
              <a:rPr lang="he-IL" sz="3200" dirty="0"/>
              <a:t>לאורך כל הטיפול עם א. היה תהליך למידה. א. חקר ותשאל ולא קיבל את הדברים כמובנים מאליהם, הוא שאל את עצמו :" איך אני מרגיש, למה, כמה"...</a:t>
            </a:r>
            <a:endParaRPr lang="en-US" sz="3200" dirty="0"/>
          </a:p>
          <a:p>
            <a:pPr marL="457200" lvl="0" indent="-457200">
              <a:buFont typeface="Arial" pitchFamily="34" charset="0"/>
              <a:buChar char="•"/>
            </a:pPr>
            <a:r>
              <a:rPr lang="he-IL" sz="3200" dirty="0"/>
              <a:t>ההצלחה של ה </a:t>
            </a:r>
            <a:r>
              <a:rPr lang="en-US" sz="3200" b="1" dirty="0"/>
              <a:t>CBT </a:t>
            </a:r>
            <a:r>
              <a:rPr lang="he-IL" sz="3200" b="1" dirty="0" smtClean="0"/>
              <a:t> </a:t>
            </a:r>
            <a:r>
              <a:rPr lang="he-IL" sz="3200" dirty="0" smtClean="0"/>
              <a:t>טמונה </a:t>
            </a:r>
            <a:r>
              <a:rPr lang="he-IL" sz="3200" dirty="0"/>
              <a:t>בהבנת התופעה של "הפחד מהפחד" המהווה בסיס להרבה מהסימטומים וההפרעות.</a:t>
            </a:r>
            <a:endParaRPr lang="en-US" sz="3200" dirty="0"/>
          </a:p>
          <a:p>
            <a:pPr marL="457200" lvl="0" indent="-457200">
              <a:buFont typeface="Arial" pitchFamily="34" charset="0"/>
              <a:buChar char="•"/>
            </a:pPr>
            <a:r>
              <a:rPr lang="he-IL" sz="3200" dirty="0"/>
              <a:t>ההצלחה העיקרית בטיפול עם א. היה כאשר הבין כי ההימנעות היא בסיס כל הרע, והתחיל לעשות את החשיפות בדימיון ובמציאות עפ"י מדרג ה </a:t>
            </a:r>
            <a:r>
              <a:rPr lang="en-US" sz="3200" b="1" dirty="0"/>
              <a:t>SUDS</a:t>
            </a:r>
            <a:r>
              <a:rPr lang="he-IL" sz="3200" dirty="0"/>
              <a:t>.  ונמנע מ"התנהגות בטוחות". </a:t>
            </a:r>
            <a:endParaRPr lang="en-US" sz="3200" dirty="0"/>
          </a:p>
        </p:txBody>
      </p:sp>
    </p:spTree>
    <p:extLst>
      <p:ext uri="{BB962C8B-B14F-4D97-AF65-F5344CB8AC3E}">
        <p14:creationId xmlns:p14="http://schemas.microsoft.com/office/powerpoint/2010/main" val="19362743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548680"/>
            <a:ext cx="7560839" cy="6001643"/>
          </a:xfrm>
          <a:prstGeom prst="rect">
            <a:avLst/>
          </a:prstGeom>
        </p:spPr>
        <p:txBody>
          <a:bodyPr wrap="square">
            <a:spAutoFit/>
          </a:bodyPr>
          <a:lstStyle/>
          <a:p>
            <a:r>
              <a:rPr lang="he-IL" sz="3200" b="1" dirty="0"/>
              <a:t>תהליכים אישיים </a:t>
            </a:r>
            <a:r>
              <a:rPr lang="he-IL" sz="3200" b="1" dirty="0" smtClean="0"/>
              <a:t>ש המטפלים  עוברים במהלך הטיפול:</a:t>
            </a:r>
          </a:p>
          <a:p>
            <a:pPr lvl="0"/>
            <a:r>
              <a:rPr lang="he-IL" sz="3200" dirty="0"/>
              <a:t>במהלך הטיפול עם </a:t>
            </a:r>
            <a:r>
              <a:rPr lang="he-IL" sz="3200" dirty="0" smtClean="0"/>
              <a:t>בתחילת הדרך יש תחושה </a:t>
            </a:r>
            <a:r>
              <a:rPr lang="he-IL" sz="3200" dirty="0"/>
              <a:t>קצת כמו בכביש מלא טלטלות. לאחר המפגש הראשון כאשר א. החליט שהוא לא רוצה להמשיך במפגשים, </a:t>
            </a:r>
            <a:r>
              <a:rPr lang="he-IL" sz="3200" dirty="0" smtClean="0"/>
              <a:t>יכולתי לחוש </a:t>
            </a:r>
            <a:r>
              <a:rPr lang="he-IL" sz="3200" dirty="0"/>
              <a:t>כישלון, </a:t>
            </a:r>
            <a:r>
              <a:rPr lang="he-IL" sz="3200" dirty="0" smtClean="0"/>
              <a:t>ויש חשיבות רבה ליצירת </a:t>
            </a:r>
            <a:r>
              <a:rPr lang="he-IL" sz="3200" dirty="0"/>
              <a:t>אמפתיה למטופל, </a:t>
            </a:r>
            <a:r>
              <a:rPr lang="he-IL" sz="3200" dirty="0" smtClean="0"/>
              <a:t>ולעיתים בתחילת הדרך חשים </a:t>
            </a:r>
            <a:r>
              <a:rPr lang="he-IL" sz="3200" dirty="0"/>
              <a:t>חוסר קומפטנטיות </a:t>
            </a:r>
            <a:r>
              <a:rPr lang="he-IL" sz="3200" dirty="0" smtClean="0"/>
              <a:t>כמטפלים. </a:t>
            </a:r>
            <a:r>
              <a:rPr lang="he-IL" sz="3200" dirty="0"/>
              <a:t>אז </a:t>
            </a:r>
            <a:r>
              <a:rPr lang="he-IL" sz="3200" dirty="0" smtClean="0"/>
              <a:t>עובדים </a:t>
            </a:r>
            <a:r>
              <a:rPr lang="he-IL" sz="3200" dirty="0"/>
              <a:t>עם </a:t>
            </a:r>
            <a:r>
              <a:rPr lang="he-IL" sz="3200" dirty="0" smtClean="0"/>
              <a:t>עצמינו </a:t>
            </a:r>
            <a:r>
              <a:rPr lang="he-IL" sz="3200" dirty="0"/>
              <a:t>על המחשבות האוטומטיות </a:t>
            </a:r>
            <a:r>
              <a:rPr lang="he-IL" sz="3200" dirty="0" smtClean="0"/>
              <a:t>שלנו ( כן,גם לנו יש כאלה), מזהים </a:t>
            </a:r>
            <a:r>
              <a:rPr lang="he-IL" sz="3200" dirty="0"/>
              <a:t>אותם </a:t>
            </a:r>
            <a:r>
              <a:rPr lang="he-IL" sz="3200" dirty="0" smtClean="0"/>
              <a:t>ובוחנים </a:t>
            </a:r>
            <a:r>
              <a:rPr lang="he-IL" sz="3200" dirty="0"/>
              <a:t>אותם. זאת בנוסף לבחינת האחריות </a:t>
            </a:r>
            <a:r>
              <a:rPr lang="he-IL" sz="3200" dirty="0" smtClean="0"/>
              <a:t>הטיפולית. </a:t>
            </a:r>
            <a:endParaRPr lang="en-US" sz="3200" dirty="0"/>
          </a:p>
          <a:p>
            <a:endParaRPr lang="en-US" sz="3200" dirty="0"/>
          </a:p>
        </p:txBody>
      </p:sp>
    </p:spTree>
    <p:extLst>
      <p:ext uri="{BB962C8B-B14F-4D97-AF65-F5344CB8AC3E}">
        <p14:creationId xmlns:p14="http://schemas.microsoft.com/office/powerpoint/2010/main" val="269631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028343"/>
            <a:ext cx="7488832" cy="4524315"/>
          </a:xfrm>
          <a:prstGeom prst="rect">
            <a:avLst/>
          </a:prstGeom>
        </p:spPr>
        <p:txBody>
          <a:bodyPr wrap="square">
            <a:spAutoFit/>
          </a:bodyPr>
          <a:lstStyle/>
          <a:p>
            <a:pPr lvl="0"/>
            <a:r>
              <a:rPr lang="he-IL" sz="3200" dirty="0"/>
              <a:t>לאחר שא. החליט לחזור לטיפול, והחלטתי בעצם לחזור על ההסבר הפסיכו חינוכי, הבנתי את החשיבות של "דיבור בגובה העיניים" עם המטופל בצורה יותר מוחשית, והרגשתי שאני מאוד מתחברת למצוקה שלו. ההתחברות למצוקה שלו והאמפתיה בעצם היוו את החיבור וגרעין הצלחת </a:t>
            </a:r>
            <a:r>
              <a:rPr lang="he-IL" sz="3200" dirty="0" smtClean="0"/>
              <a:t>הטיפול. </a:t>
            </a:r>
            <a:r>
              <a:rPr lang="he-IL" sz="3200" dirty="0"/>
              <a:t>דבר זה </a:t>
            </a:r>
            <a:r>
              <a:rPr lang="he-IL" sz="3200" dirty="0" smtClean="0"/>
              <a:t>מדגיש </a:t>
            </a:r>
            <a:r>
              <a:rPr lang="he-IL" sz="3200" dirty="0"/>
              <a:t>את חשיבות מערכת היחסים הטיפולית. </a:t>
            </a:r>
            <a:endParaRPr lang="en-US" sz="3200" dirty="0"/>
          </a:p>
          <a:p>
            <a:pPr lvl="0"/>
            <a:r>
              <a:rPr lang="he-IL" sz="3200" dirty="0"/>
              <a:t>במהלך הטיפול </a:t>
            </a:r>
            <a:r>
              <a:rPr lang="he-IL" sz="3200" dirty="0" smtClean="0"/>
              <a:t>השימוש </a:t>
            </a:r>
            <a:r>
              <a:rPr lang="he-IL" sz="3200" dirty="0"/>
              <a:t>בכלים הקיימים בטיפול ה </a:t>
            </a:r>
            <a:r>
              <a:rPr lang="en-US" sz="3200" b="1" dirty="0" smtClean="0"/>
              <a:t>CBT</a:t>
            </a:r>
            <a:r>
              <a:rPr lang="he-IL" sz="3200" dirty="0" smtClean="0"/>
              <a:t> מאוד יעיל לפוביות והפרעות חרדה.</a:t>
            </a:r>
            <a:endParaRPr lang="en-US" sz="3200" dirty="0"/>
          </a:p>
        </p:txBody>
      </p:sp>
    </p:spTree>
    <p:extLst>
      <p:ext uri="{BB962C8B-B14F-4D97-AF65-F5344CB8AC3E}">
        <p14:creationId xmlns:p14="http://schemas.microsoft.com/office/powerpoint/2010/main" val="22099169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36712"/>
            <a:ext cx="8136904" cy="6001643"/>
          </a:xfrm>
          <a:prstGeom prst="rect">
            <a:avLst/>
          </a:prstGeom>
        </p:spPr>
        <p:txBody>
          <a:bodyPr wrap="square">
            <a:spAutoFit/>
          </a:bodyPr>
          <a:lstStyle/>
          <a:p>
            <a:r>
              <a:rPr lang="he-IL" sz="3200" dirty="0" smtClean="0"/>
              <a:t>יחד עם זאת בתחושה שלי הטיפול הקוגניטיבי –התנהגותי הנו טיפול מורכב, ואינו פשוט כלל. מאחר והעומס על המטופל הנו רב, וקיים קושי רגשי להתעמת עם הפחדים המניעים אותו. אך ניתן לומר שבעקבות ה </a:t>
            </a:r>
            <a:r>
              <a:rPr lang="en-US" sz="3200" b="1" dirty="0" smtClean="0"/>
              <a:t>CBT </a:t>
            </a:r>
            <a:r>
              <a:rPr lang="he-IL" sz="3200" dirty="0" smtClean="0"/>
              <a:t> הפכתי לאדם אופטימי יותר המאמין ביכולת של כל אדם להתמודד עם הפחדים שלו- זאת בתנאי שהמטרות הטיפוליות הנן ריאליות ומתמקדות בבעיה הספציפית . </a:t>
            </a:r>
          </a:p>
          <a:p>
            <a:pPr lvl="0"/>
            <a:r>
              <a:rPr lang="he-IL" sz="3200" dirty="0"/>
              <a:t>יש לציין שהקשר הטיפולי עם א. לימד אותי על עצמי כמטפלת, ושיקף לי את המקומות בהם אני נכנסת למחשבות אוטומטיות, וחשף אומונות ליבה אצלי אשר דרשו הבניה מחודשת. </a:t>
            </a:r>
            <a:endParaRPr lang="en-US" sz="3200" dirty="0"/>
          </a:p>
          <a:p>
            <a:endParaRPr lang="he-IL" sz="3200" dirty="0"/>
          </a:p>
        </p:txBody>
      </p:sp>
    </p:spTree>
    <p:extLst>
      <p:ext uri="{BB962C8B-B14F-4D97-AF65-F5344CB8AC3E}">
        <p14:creationId xmlns:p14="http://schemas.microsoft.com/office/powerpoint/2010/main" val="7266178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he-IL" dirty="0" smtClean="0"/>
              <a:t>שאלות? </a:t>
            </a:r>
            <a:endParaRPr lang="he-IL" dirty="0"/>
          </a:p>
        </p:txBody>
      </p:sp>
      <p:sp>
        <p:nvSpPr>
          <p:cNvPr id="3" name="Text Placeholder 2"/>
          <p:cNvSpPr>
            <a:spLocks noGrp="1"/>
          </p:cNvSpPr>
          <p:nvPr>
            <p:ph type="body" idx="1"/>
          </p:nvPr>
        </p:nvSpPr>
        <p:spPr/>
        <p:txBody>
          <a:bodyPr/>
          <a:lstStyle/>
          <a:p>
            <a:endParaRPr lang="he-IL"/>
          </a:p>
        </p:txBody>
      </p:sp>
    </p:spTree>
    <p:extLst>
      <p:ext uri="{BB962C8B-B14F-4D97-AF65-F5344CB8AC3E}">
        <p14:creationId xmlns:p14="http://schemas.microsoft.com/office/powerpoint/2010/main" val="14577264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9202" y="444283"/>
            <a:ext cx="4899061" cy="6153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41277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9"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5876" y="404664"/>
            <a:ext cx="4755236" cy="6453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0004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166843"/>
            <a:ext cx="6912768" cy="4401205"/>
          </a:xfrm>
          <a:prstGeom prst="rect">
            <a:avLst/>
          </a:prstGeom>
        </p:spPr>
        <p:txBody>
          <a:bodyPr wrap="square">
            <a:spAutoFit/>
          </a:bodyPr>
          <a:lstStyle/>
          <a:p>
            <a:r>
              <a:rPr lang="he-IL" sz="2800" b="1" dirty="0"/>
              <a:t>התלונות הקיימות/ בעיות </a:t>
            </a:r>
            <a:r>
              <a:rPr lang="he-IL" sz="2800" b="1" dirty="0" smtClean="0"/>
              <a:t>עכשוויות-התקפי פאניקה</a:t>
            </a:r>
            <a:endParaRPr lang="en-US" sz="2800" dirty="0"/>
          </a:p>
          <a:p>
            <a:r>
              <a:rPr lang="he-IL" sz="2800" b="1" dirty="0"/>
              <a:t> </a:t>
            </a:r>
            <a:endParaRPr lang="en-US" sz="2800" dirty="0"/>
          </a:p>
          <a:p>
            <a:r>
              <a:rPr lang="he-IL" sz="2800" dirty="0" smtClean="0"/>
              <a:t>בתחילת </a:t>
            </a:r>
            <a:r>
              <a:rPr lang="he-IL" sz="2800" dirty="0"/>
              <a:t>הטיפול נמנע לצאת מהבית, לא הגיע ללימודים או לעבודה, מיעט להיפגש עם חברים, אך פחד להישאר בבית לבד, נמנע מלראות סרטים הכוללים סיצנות אינטימיות, ולא היה מוכן לצאת עם בנות המין השני. </a:t>
            </a:r>
            <a:endParaRPr lang="en-US" sz="2800" dirty="0"/>
          </a:p>
          <a:p>
            <a:r>
              <a:rPr lang="he-IL" sz="2800" dirty="0"/>
              <a:t>התקפי הפאניקה היו מספר פעמים ביום בתחילה, ללא טריגר ברור, יכלו להתפתח גם כשהיה שכוב במיטה, או עם בן </a:t>
            </a:r>
            <a:r>
              <a:rPr lang="he-IL" sz="2800" dirty="0" smtClean="0"/>
              <a:t>משפחה בבית. כל </a:t>
            </a:r>
            <a:r>
              <a:rPr lang="he-IL" sz="2800" dirty="0"/>
              <a:t>התקף פאניקה ערך כ15-20ד' </a:t>
            </a:r>
            <a:r>
              <a:rPr lang="he-IL" sz="2800" dirty="0" smtClean="0"/>
              <a:t>לערך.</a:t>
            </a:r>
            <a:endParaRPr lang="en-US" sz="2800" dirty="0"/>
          </a:p>
        </p:txBody>
      </p:sp>
    </p:spTree>
    <p:extLst>
      <p:ext uri="{BB962C8B-B14F-4D97-AF65-F5344CB8AC3E}">
        <p14:creationId xmlns:p14="http://schemas.microsoft.com/office/powerpoint/2010/main" val="183106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764704"/>
            <a:ext cx="5886400" cy="3539430"/>
          </a:xfrm>
          <a:prstGeom prst="rect">
            <a:avLst/>
          </a:prstGeom>
        </p:spPr>
        <p:txBody>
          <a:bodyPr wrap="square">
            <a:spAutoFit/>
          </a:bodyPr>
          <a:lstStyle/>
          <a:p>
            <a:r>
              <a:rPr lang="he-IL" sz="3200" b="1" dirty="0" smtClean="0"/>
              <a:t>התחושות הפיזיות כללו</a:t>
            </a:r>
            <a:r>
              <a:rPr lang="he-IL" sz="3200" dirty="0" smtClean="0"/>
              <a:t>: </a:t>
            </a:r>
          </a:p>
          <a:p>
            <a:r>
              <a:rPr lang="he-IL" sz="3200" dirty="0" smtClean="0"/>
              <a:t> זיעה קרה, דופק מואץ, כאבים בחזה, קוצר נשימה, סחרחורות וערפול, ללא פחד ממשהו ספציפי ברור אך תחושה כאילו הולך למות. </a:t>
            </a:r>
            <a:endParaRPr lang="en-US" sz="3200" dirty="0" smtClean="0"/>
          </a:p>
          <a:p>
            <a:r>
              <a:rPr lang="he-IL" sz="3200" dirty="0" smtClean="0"/>
              <a:t>עקב התקפי הפאניקה חוסר תפקוד בכל התחומים: תעסוקתי, חברתי, זוגי</a:t>
            </a:r>
            <a:endParaRPr lang="he-IL" sz="3200" dirty="0"/>
          </a:p>
        </p:txBody>
      </p:sp>
    </p:spTree>
    <p:extLst>
      <p:ext uri="{BB962C8B-B14F-4D97-AF65-F5344CB8AC3E}">
        <p14:creationId xmlns:p14="http://schemas.microsoft.com/office/powerpoint/2010/main" val="183548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980728"/>
            <a:ext cx="7416824" cy="6186309"/>
          </a:xfrm>
          <a:prstGeom prst="rect">
            <a:avLst/>
          </a:prstGeom>
        </p:spPr>
        <p:txBody>
          <a:bodyPr wrap="square">
            <a:spAutoFit/>
          </a:bodyPr>
          <a:lstStyle/>
          <a:p>
            <a:r>
              <a:rPr lang="he-IL" sz="3600" b="1" u="sng" dirty="0"/>
              <a:t>הערכה ואבחנה </a:t>
            </a:r>
            <a:r>
              <a:rPr lang="he-IL" sz="3600" b="1" u="sng" dirty="0" smtClean="0"/>
              <a:t>ע"פי </a:t>
            </a:r>
            <a:r>
              <a:rPr lang="he-IL" sz="3600" b="1" u="sng" dirty="0"/>
              <a:t>ה </a:t>
            </a:r>
            <a:r>
              <a:rPr lang="en-US" sz="3600" u="sng" dirty="0"/>
              <a:t>DSM</a:t>
            </a:r>
            <a:r>
              <a:rPr lang="en-US" sz="3600" b="1" u="sng" dirty="0"/>
              <a:t> </a:t>
            </a:r>
            <a:r>
              <a:rPr lang="he-IL" sz="3600" b="1" u="sng" dirty="0" smtClean="0"/>
              <a:t>– </a:t>
            </a:r>
            <a:r>
              <a:rPr lang="en-US" sz="3600" b="1" u="sng" dirty="0" smtClean="0"/>
              <a:t>PANIC ATTACKS</a:t>
            </a:r>
            <a:r>
              <a:rPr lang="he-IL" sz="3600" b="1" dirty="0" smtClean="0"/>
              <a:t>:</a:t>
            </a:r>
          </a:p>
          <a:p>
            <a:r>
              <a:rPr lang="he-IL" sz="3600" dirty="0"/>
              <a:t>התקפי פאניקה חוזרים בלתי </a:t>
            </a:r>
            <a:r>
              <a:rPr lang="he-IL" sz="3600" dirty="0" smtClean="0"/>
              <a:t>צפויים,שמגיעים </a:t>
            </a:r>
            <a:r>
              <a:rPr lang="he-IL" sz="3600" dirty="0"/>
              <a:t>לשיאם תוך 10ד', כאשר לפחות אחד מההתקפים לווה במהלך חודש אחד או יותר של אחד או יותר מהבאים: </a:t>
            </a:r>
            <a:endParaRPr lang="en-US" sz="3600" dirty="0"/>
          </a:p>
          <a:p>
            <a:r>
              <a:rPr lang="he-IL" sz="3600" dirty="0"/>
              <a:t>א. חשש מתמיד מפני התקפים נוספים</a:t>
            </a:r>
            <a:endParaRPr lang="en-US" sz="3600" dirty="0"/>
          </a:p>
          <a:p>
            <a:r>
              <a:rPr lang="he-IL" sz="3600" dirty="0"/>
              <a:t>ב. דאגה ממשמעות ההתקף או מתוצאותיו (בין היתר, לאבד שליטה, ללקות בהתקף-לב, להשתגע)</a:t>
            </a:r>
            <a:endParaRPr lang="en-US" sz="3600" dirty="0"/>
          </a:p>
          <a:p>
            <a:endParaRPr lang="he-IL" sz="3600" dirty="0"/>
          </a:p>
        </p:txBody>
      </p:sp>
    </p:spTree>
    <p:extLst>
      <p:ext uri="{BB962C8B-B14F-4D97-AF65-F5344CB8AC3E}">
        <p14:creationId xmlns:p14="http://schemas.microsoft.com/office/powerpoint/2010/main" val="3677220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08721"/>
            <a:ext cx="7992888" cy="4524315"/>
          </a:xfrm>
          <a:prstGeom prst="rect">
            <a:avLst/>
          </a:prstGeom>
        </p:spPr>
        <p:txBody>
          <a:bodyPr wrap="square">
            <a:spAutoFit/>
          </a:bodyPr>
          <a:lstStyle/>
          <a:p>
            <a:r>
              <a:rPr lang="he-IL" sz="3200" dirty="0" smtClean="0"/>
              <a:t>ג. שינוי משמעותי בהתנהגות, שניתן לייחסו להתקפים</a:t>
            </a:r>
            <a:endParaRPr lang="en-US" sz="3200" dirty="0" smtClean="0"/>
          </a:p>
          <a:p>
            <a:pPr lvl="0"/>
            <a:r>
              <a:rPr lang="he-IL" sz="3200" dirty="0" smtClean="0"/>
              <a:t>אינם כתוצאה משימוש בחומרים פסיכואקטיביים</a:t>
            </a:r>
            <a:endParaRPr lang="en-US" sz="3200" dirty="0" smtClean="0"/>
          </a:p>
          <a:p>
            <a:r>
              <a:rPr lang="he-IL" sz="3200" dirty="0" smtClean="0"/>
              <a:t>אינם מאופיינים טוב יותר ע"י אבחנה פסיכיאטרית אחרת</a:t>
            </a:r>
            <a:endParaRPr lang="he-IL" sz="3200" b="1" dirty="0" smtClean="0"/>
          </a:p>
          <a:p>
            <a:r>
              <a:rPr lang="he-IL" sz="3200" u="sng" dirty="0" smtClean="0"/>
              <a:t>התקף פאניקה מאופיין ע"י 4 או יותר מהסימפטומים הבאים (המודגשים קיימים אצל א.): </a:t>
            </a:r>
            <a:endParaRPr lang="en-US" sz="3200" dirty="0" smtClean="0"/>
          </a:p>
          <a:p>
            <a:r>
              <a:rPr lang="he-IL" sz="3200" b="1" dirty="0" smtClean="0"/>
              <a:t>פלפיטציות, דופק מואץ, ועוצמתי.</a:t>
            </a:r>
            <a:endParaRPr lang="en-US" sz="3200" dirty="0" smtClean="0"/>
          </a:p>
          <a:p>
            <a:r>
              <a:rPr lang="he-IL" sz="3200" b="1" dirty="0" smtClean="0"/>
              <a:t>הזעה</a:t>
            </a:r>
            <a:endParaRPr lang="en-US" sz="3200" dirty="0" smtClean="0"/>
          </a:p>
          <a:p>
            <a:r>
              <a:rPr lang="he-IL" sz="3200" b="1" dirty="0" smtClean="0"/>
              <a:t>רעד</a:t>
            </a:r>
            <a:endParaRPr lang="en-US" sz="3200" dirty="0" smtClean="0"/>
          </a:p>
          <a:p>
            <a:r>
              <a:rPr lang="he-IL" sz="3200" b="1" dirty="0" smtClean="0"/>
              <a:t>קוצר נשימה ותחושת חנק,</a:t>
            </a:r>
            <a:endParaRPr lang="en-US" sz="3200" dirty="0"/>
          </a:p>
        </p:txBody>
      </p:sp>
    </p:spTree>
    <p:extLst>
      <p:ext uri="{BB962C8B-B14F-4D97-AF65-F5344CB8AC3E}">
        <p14:creationId xmlns:p14="http://schemas.microsoft.com/office/powerpoint/2010/main" val="770640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3" y="836712"/>
            <a:ext cx="6768752" cy="5509200"/>
          </a:xfrm>
          <a:prstGeom prst="rect">
            <a:avLst/>
          </a:prstGeom>
        </p:spPr>
        <p:txBody>
          <a:bodyPr wrap="square">
            <a:spAutoFit/>
          </a:bodyPr>
          <a:lstStyle/>
          <a:p>
            <a:r>
              <a:rPr lang="he-IL" sz="3200" b="1" u="sng" dirty="0" smtClean="0"/>
              <a:t>המשך-הערכה ואבחנה ע"פי ה </a:t>
            </a:r>
            <a:r>
              <a:rPr lang="en-US" sz="3200" u="sng" dirty="0" smtClean="0"/>
              <a:t>DSM</a:t>
            </a:r>
            <a:r>
              <a:rPr lang="en-US" sz="3200" b="1" u="sng" dirty="0" smtClean="0"/>
              <a:t> </a:t>
            </a:r>
            <a:r>
              <a:rPr lang="he-IL" sz="3200" b="1" u="sng" dirty="0" smtClean="0"/>
              <a:t>:</a:t>
            </a:r>
          </a:p>
          <a:p>
            <a:r>
              <a:rPr lang="he-IL" sz="3200" b="1" dirty="0"/>
              <a:t>אי נוחות או כאבים בחזה</a:t>
            </a:r>
            <a:endParaRPr lang="en-US" sz="3200" dirty="0"/>
          </a:p>
          <a:p>
            <a:r>
              <a:rPr lang="he-IL" sz="3200" dirty="0"/>
              <a:t>בחילות או מועקה בטנית</a:t>
            </a:r>
            <a:endParaRPr lang="en-US" sz="3200" dirty="0"/>
          </a:p>
          <a:p>
            <a:r>
              <a:rPr lang="he-IL" sz="3200" b="1" dirty="0"/>
              <a:t>סחרחורות, חוסר יציבות, ערפול או תחושת עילפון</a:t>
            </a:r>
            <a:endParaRPr lang="en-US" sz="3200" dirty="0"/>
          </a:p>
          <a:p>
            <a:r>
              <a:rPr lang="he-IL" sz="3200" b="1" dirty="0"/>
              <a:t>דהריאליזציה, דהפרסונליזציה</a:t>
            </a:r>
            <a:endParaRPr lang="en-US" sz="3200" dirty="0"/>
          </a:p>
          <a:p>
            <a:r>
              <a:rPr lang="he-IL" sz="3200" b="1" dirty="0"/>
              <a:t>פחד מאיבוד שליטה או שמשתגעים</a:t>
            </a:r>
            <a:endParaRPr lang="en-US" sz="3200" dirty="0"/>
          </a:p>
          <a:p>
            <a:r>
              <a:rPr lang="he-IL" sz="3200" b="1" dirty="0"/>
              <a:t>פחד ממוות	</a:t>
            </a:r>
            <a:endParaRPr lang="en-US" sz="3200" dirty="0"/>
          </a:p>
          <a:p>
            <a:r>
              <a:rPr lang="he-IL" sz="3200" dirty="0"/>
              <a:t>כהות או תחושת הירדמות-פרסטזיה</a:t>
            </a:r>
            <a:endParaRPr lang="en-US" sz="3200" dirty="0"/>
          </a:p>
          <a:p>
            <a:r>
              <a:rPr lang="he-IL" sz="3200" dirty="0"/>
              <a:t>הבזקי/גלי חום או קור</a:t>
            </a:r>
            <a:endParaRPr lang="en-US" sz="3200" dirty="0"/>
          </a:p>
          <a:p>
            <a:endParaRPr lang="he-IL" sz="3200" dirty="0"/>
          </a:p>
        </p:txBody>
      </p:sp>
    </p:spTree>
    <p:extLst>
      <p:ext uri="{BB962C8B-B14F-4D97-AF65-F5344CB8AC3E}">
        <p14:creationId xmlns:p14="http://schemas.microsoft.com/office/powerpoint/2010/main" val="13877278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TotalTime>
  <Words>3340</Words>
  <Application>Microsoft Office PowerPoint</Application>
  <PresentationFormat>On-screen Show (4:3)</PresentationFormat>
  <Paragraphs>360</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NewsPrint</vt:lpstr>
      <vt:lpstr>המשגת מקרה</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דה סנסיטזציה החלק הארי בטיפול</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שאלות?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המשגת מקרה-CBT</dc:title>
  <dc:creator>Ronit</dc:creator>
  <cp:lastModifiedBy>dell</cp:lastModifiedBy>
  <cp:revision>31</cp:revision>
  <dcterms:created xsi:type="dcterms:W3CDTF">2011-07-06T07:39:16Z</dcterms:created>
  <dcterms:modified xsi:type="dcterms:W3CDTF">2016-02-03T20:06:06Z</dcterms:modified>
</cp:coreProperties>
</file>